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334" r:id="rId2"/>
    <p:sldId id="256" r:id="rId3"/>
    <p:sldId id="280" r:id="rId4"/>
    <p:sldId id="307" r:id="rId5"/>
    <p:sldId id="308" r:id="rId6"/>
    <p:sldId id="309" r:id="rId7"/>
    <p:sldId id="310" r:id="rId8"/>
    <p:sldId id="311" r:id="rId9"/>
    <p:sldId id="312" r:id="rId10"/>
    <p:sldId id="313" r:id="rId11"/>
    <p:sldId id="314" r:id="rId12"/>
    <p:sldId id="327" r:id="rId13"/>
    <p:sldId id="328" r:id="rId14"/>
    <p:sldId id="315" r:id="rId15"/>
    <p:sldId id="316" r:id="rId16"/>
    <p:sldId id="320" r:id="rId17"/>
    <p:sldId id="323" r:id="rId18"/>
    <p:sldId id="317" r:id="rId19"/>
    <p:sldId id="259" r:id="rId20"/>
    <p:sldId id="336" r:id="rId21"/>
    <p:sldId id="332" r:id="rId22"/>
    <p:sldId id="278" r:id="rId23"/>
    <p:sldId id="288" r:id="rId24"/>
    <p:sldId id="324" r:id="rId25"/>
    <p:sldId id="337" r:id="rId26"/>
    <p:sldId id="287" r:id="rId27"/>
    <p:sldId id="286" r:id="rId28"/>
    <p:sldId id="325" r:id="rId29"/>
    <p:sldId id="284" r:id="rId30"/>
    <p:sldId id="285" r:id="rId31"/>
    <p:sldId id="330" r:id="rId32"/>
    <p:sldId id="331" r:id="rId33"/>
    <p:sldId id="319" r:id="rId34"/>
    <p:sldId id="277" r:id="rId35"/>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E56453-22B0-47ED-8FD5-69E0A931E287}"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s-CL"/>
        </a:p>
      </dgm:t>
    </dgm:pt>
    <dgm:pt modelId="{9E2AA1DB-D928-4AE4-ACBD-17971528E4F8}">
      <dgm:prSet phldrT="[Texto]"/>
      <dgm:spPr/>
      <dgm:t>
        <a:bodyPr/>
        <a:lstStyle/>
        <a:p>
          <a:r>
            <a:rPr lang="es-MX" dirty="0" smtClean="0"/>
            <a:t>SH. Chileno</a:t>
          </a:r>
          <a:endParaRPr lang="es-CL" dirty="0"/>
        </a:p>
      </dgm:t>
    </dgm:pt>
    <dgm:pt modelId="{90734D70-EB48-4FCE-8811-0DEAD2A0FE21}" type="parTrans" cxnId="{197A6AF5-1AB7-4F3D-87C7-9A53731E9B76}">
      <dgm:prSet/>
      <dgm:spPr/>
      <dgm:t>
        <a:bodyPr/>
        <a:lstStyle/>
        <a:p>
          <a:endParaRPr lang="es-CL"/>
        </a:p>
      </dgm:t>
    </dgm:pt>
    <dgm:pt modelId="{8084B00E-DE26-4CC8-B1AD-02B99A28E9D5}" type="sibTrans" cxnId="{197A6AF5-1AB7-4F3D-87C7-9A53731E9B76}">
      <dgm:prSet/>
      <dgm:spPr/>
      <dgm:t>
        <a:bodyPr/>
        <a:lstStyle/>
        <a:p>
          <a:endParaRPr lang="es-CL"/>
        </a:p>
      </dgm:t>
    </dgm:pt>
    <dgm:pt modelId="{84D08F2F-9D7E-49FE-8C43-E290B967E68A}">
      <dgm:prSet phldrT="[Texto]"/>
      <dgm:spPr/>
      <dgm:t>
        <a:bodyPr/>
        <a:lstStyle/>
        <a:p>
          <a:r>
            <a:rPr lang="es-MX" dirty="0" smtClean="0"/>
            <a:t>Fines</a:t>
          </a:r>
          <a:endParaRPr lang="es-CL" dirty="0"/>
        </a:p>
      </dgm:t>
    </dgm:pt>
    <dgm:pt modelId="{50C99B3F-652B-41BB-A834-7310A9F8B98E}" type="parTrans" cxnId="{B354BF2C-5C5C-4E48-9D5B-969D84475D0C}">
      <dgm:prSet/>
      <dgm:spPr/>
      <dgm:t>
        <a:bodyPr/>
        <a:lstStyle/>
        <a:p>
          <a:endParaRPr lang="es-CL"/>
        </a:p>
      </dgm:t>
    </dgm:pt>
    <dgm:pt modelId="{7F797E07-7B9D-48A1-B0E3-94301A2F5B19}" type="sibTrans" cxnId="{B354BF2C-5C5C-4E48-9D5B-969D84475D0C}">
      <dgm:prSet/>
      <dgm:spPr/>
      <dgm:t>
        <a:bodyPr/>
        <a:lstStyle/>
        <a:p>
          <a:endParaRPr lang="es-CL"/>
        </a:p>
      </dgm:t>
    </dgm:pt>
    <dgm:pt modelId="{74341EFF-A096-4040-89C8-E7BF3F75EB1C}">
      <dgm:prSet phldrT="[Texto]"/>
      <dgm:spPr/>
      <dgm:t>
        <a:bodyPr/>
        <a:lstStyle/>
        <a:p>
          <a:r>
            <a:rPr lang="es-MX" dirty="0" smtClean="0"/>
            <a:t>Medios</a:t>
          </a:r>
          <a:endParaRPr lang="es-CL" dirty="0"/>
        </a:p>
      </dgm:t>
    </dgm:pt>
    <dgm:pt modelId="{6B7E547F-A27F-4F6B-A43A-9F0CC0930092}" type="parTrans" cxnId="{94BE064D-60DB-474D-904E-4B75402935C5}">
      <dgm:prSet/>
      <dgm:spPr/>
      <dgm:t>
        <a:bodyPr/>
        <a:lstStyle/>
        <a:p>
          <a:endParaRPr lang="es-CL"/>
        </a:p>
      </dgm:t>
    </dgm:pt>
    <dgm:pt modelId="{97A9F837-10D5-4F20-84FB-67EBBD18BDF5}" type="sibTrans" cxnId="{94BE064D-60DB-474D-904E-4B75402935C5}">
      <dgm:prSet/>
      <dgm:spPr/>
      <dgm:t>
        <a:bodyPr/>
        <a:lstStyle/>
        <a:p>
          <a:endParaRPr lang="es-CL"/>
        </a:p>
      </dgm:t>
    </dgm:pt>
    <dgm:pt modelId="{89F555F9-E148-413E-91E5-C7C74DFF5C54}">
      <dgm:prSet phldrT="[Texto]"/>
      <dgm:spPr/>
      <dgm:t>
        <a:bodyPr/>
        <a:lstStyle/>
        <a:p>
          <a:r>
            <a:rPr lang="es-MX" dirty="0" smtClean="0"/>
            <a:t>Fines</a:t>
          </a:r>
          <a:endParaRPr lang="es-CL" dirty="0"/>
        </a:p>
      </dgm:t>
    </dgm:pt>
    <dgm:pt modelId="{377F6655-7ADE-4AD0-8454-1A54C6723D6A}" type="parTrans" cxnId="{672694B9-F48E-4D8F-A7F6-49F852005A70}">
      <dgm:prSet/>
      <dgm:spPr/>
      <dgm:t>
        <a:bodyPr/>
        <a:lstStyle/>
        <a:p>
          <a:endParaRPr lang="es-CL"/>
        </a:p>
      </dgm:t>
    </dgm:pt>
    <dgm:pt modelId="{6148F262-9189-4F6C-8E16-EF3D39751089}" type="sibTrans" cxnId="{672694B9-F48E-4D8F-A7F6-49F852005A70}">
      <dgm:prSet/>
      <dgm:spPr/>
      <dgm:t>
        <a:bodyPr/>
        <a:lstStyle/>
        <a:p>
          <a:endParaRPr lang="es-CL"/>
        </a:p>
      </dgm:t>
    </dgm:pt>
    <dgm:pt modelId="{AD0FC1F8-5CF9-4D58-B86D-20210E2AC652}">
      <dgm:prSet phldrT="[Texto]"/>
      <dgm:spPr/>
      <dgm:t>
        <a:bodyPr/>
        <a:lstStyle/>
        <a:p>
          <a:r>
            <a:rPr lang="es-MX" dirty="0" smtClean="0"/>
            <a:t>Medios</a:t>
          </a:r>
          <a:endParaRPr lang="es-CL" dirty="0"/>
        </a:p>
      </dgm:t>
    </dgm:pt>
    <dgm:pt modelId="{69FC1A1F-CEEB-4D60-8588-FB8C2C93A198}" type="parTrans" cxnId="{3081D8ED-8E92-4F76-A004-C0E3DBE85A00}">
      <dgm:prSet/>
      <dgm:spPr/>
      <dgm:t>
        <a:bodyPr/>
        <a:lstStyle/>
        <a:p>
          <a:endParaRPr lang="es-CL"/>
        </a:p>
      </dgm:t>
    </dgm:pt>
    <dgm:pt modelId="{1F20133D-C744-4ABD-8A8C-F8E000800E27}" type="sibTrans" cxnId="{3081D8ED-8E92-4F76-A004-C0E3DBE85A00}">
      <dgm:prSet/>
      <dgm:spPr/>
      <dgm:t>
        <a:bodyPr/>
        <a:lstStyle/>
        <a:p>
          <a:endParaRPr lang="es-CL"/>
        </a:p>
      </dgm:t>
    </dgm:pt>
    <dgm:pt modelId="{55AF2BF8-5739-458F-B114-7DC8DDC7B3C4}" type="pres">
      <dgm:prSet presAssocID="{02E56453-22B0-47ED-8FD5-69E0A931E287}" presName="Name0" presStyleCnt="0">
        <dgm:presLayoutVars>
          <dgm:chMax val="1"/>
          <dgm:dir/>
          <dgm:animLvl val="ctr"/>
          <dgm:resizeHandles val="exact"/>
        </dgm:presLayoutVars>
      </dgm:prSet>
      <dgm:spPr/>
      <dgm:t>
        <a:bodyPr/>
        <a:lstStyle/>
        <a:p>
          <a:endParaRPr lang="es-CL"/>
        </a:p>
      </dgm:t>
    </dgm:pt>
    <dgm:pt modelId="{253AF779-C547-4E0F-93DE-8FECEC3AC99B}" type="pres">
      <dgm:prSet presAssocID="{9E2AA1DB-D928-4AE4-ACBD-17971528E4F8}" presName="centerShape" presStyleLbl="node0" presStyleIdx="0" presStyleCnt="1"/>
      <dgm:spPr/>
      <dgm:t>
        <a:bodyPr/>
        <a:lstStyle/>
        <a:p>
          <a:endParaRPr lang="es-CL"/>
        </a:p>
      </dgm:t>
    </dgm:pt>
    <dgm:pt modelId="{D3ABDC51-4D29-405F-9C80-05B3ED8D457A}" type="pres">
      <dgm:prSet presAssocID="{50C99B3F-652B-41BB-A834-7310A9F8B98E}" presName="parTrans" presStyleLbl="sibTrans2D1" presStyleIdx="0" presStyleCnt="4"/>
      <dgm:spPr/>
      <dgm:t>
        <a:bodyPr/>
        <a:lstStyle/>
        <a:p>
          <a:endParaRPr lang="es-CL"/>
        </a:p>
      </dgm:t>
    </dgm:pt>
    <dgm:pt modelId="{708326B8-BA0D-4323-8AC3-50A1A7D65FC9}" type="pres">
      <dgm:prSet presAssocID="{50C99B3F-652B-41BB-A834-7310A9F8B98E}" presName="connectorText" presStyleLbl="sibTrans2D1" presStyleIdx="0" presStyleCnt="4"/>
      <dgm:spPr/>
      <dgm:t>
        <a:bodyPr/>
        <a:lstStyle/>
        <a:p>
          <a:endParaRPr lang="es-CL"/>
        </a:p>
      </dgm:t>
    </dgm:pt>
    <dgm:pt modelId="{4FF84764-72FD-4322-9B89-17AAC6C6C4AF}" type="pres">
      <dgm:prSet presAssocID="{84D08F2F-9D7E-49FE-8C43-E290B967E68A}" presName="node" presStyleLbl="node1" presStyleIdx="0" presStyleCnt="4">
        <dgm:presLayoutVars>
          <dgm:bulletEnabled val="1"/>
        </dgm:presLayoutVars>
      </dgm:prSet>
      <dgm:spPr/>
      <dgm:t>
        <a:bodyPr/>
        <a:lstStyle/>
        <a:p>
          <a:endParaRPr lang="es-CL"/>
        </a:p>
      </dgm:t>
    </dgm:pt>
    <dgm:pt modelId="{8FF1554C-D9AF-4781-8C64-B4D3F86BE5B3}" type="pres">
      <dgm:prSet presAssocID="{6B7E547F-A27F-4F6B-A43A-9F0CC0930092}" presName="parTrans" presStyleLbl="sibTrans2D1" presStyleIdx="1" presStyleCnt="4"/>
      <dgm:spPr/>
      <dgm:t>
        <a:bodyPr/>
        <a:lstStyle/>
        <a:p>
          <a:endParaRPr lang="es-CL"/>
        </a:p>
      </dgm:t>
    </dgm:pt>
    <dgm:pt modelId="{69C13660-CE71-42CC-834D-27D9FA674445}" type="pres">
      <dgm:prSet presAssocID="{6B7E547F-A27F-4F6B-A43A-9F0CC0930092}" presName="connectorText" presStyleLbl="sibTrans2D1" presStyleIdx="1" presStyleCnt="4"/>
      <dgm:spPr/>
      <dgm:t>
        <a:bodyPr/>
        <a:lstStyle/>
        <a:p>
          <a:endParaRPr lang="es-CL"/>
        </a:p>
      </dgm:t>
    </dgm:pt>
    <dgm:pt modelId="{03F81E82-CB49-4B5E-88A5-435C428DF127}" type="pres">
      <dgm:prSet presAssocID="{74341EFF-A096-4040-89C8-E7BF3F75EB1C}" presName="node" presStyleLbl="node1" presStyleIdx="1" presStyleCnt="4">
        <dgm:presLayoutVars>
          <dgm:bulletEnabled val="1"/>
        </dgm:presLayoutVars>
      </dgm:prSet>
      <dgm:spPr/>
      <dgm:t>
        <a:bodyPr/>
        <a:lstStyle/>
        <a:p>
          <a:endParaRPr lang="es-CL"/>
        </a:p>
      </dgm:t>
    </dgm:pt>
    <dgm:pt modelId="{FAF26E24-1818-4DE1-8448-7691D2F65819}" type="pres">
      <dgm:prSet presAssocID="{377F6655-7ADE-4AD0-8454-1A54C6723D6A}" presName="parTrans" presStyleLbl="sibTrans2D1" presStyleIdx="2" presStyleCnt="4"/>
      <dgm:spPr/>
      <dgm:t>
        <a:bodyPr/>
        <a:lstStyle/>
        <a:p>
          <a:endParaRPr lang="es-CL"/>
        </a:p>
      </dgm:t>
    </dgm:pt>
    <dgm:pt modelId="{CE92CDEA-DA3B-441B-BDC5-73F9266A14A9}" type="pres">
      <dgm:prSet presAssocID="{377F6655-7ADE-4AD0-8454-1A54C6723D6A}" presName="connectorText" presStyleLbl="sibTrans2D1" presStyleIdx="2" presStyleCnt="4"/>
      <dgm:spPr/>
      <dgm:t>
        <a:bodyPr/>
        <a:lstStyle/>
        <a:p>
          <a:endParaRPr lang="es-CL"/>
        </a:p>
      </dgm:t>
    </dgm:pt>
    <dgm:pt modelId="{E6D3D22C-CCBF-451C-B23E-226BD7B92166}" type="pres">
      <dgm:prSet presAssocID="{89F555F9-E148-413E-91E5-C7C74DFF5C54}" presName="node" presStyleLbl="node1" presStyleIdx="2" presStyleCnt="4">
        <dgm:presLayoutVars>
          <dgm:bulletEnabled val="1"/>
        </dgm:presLayoutVars>
      </dgm:prSet>
      <dgm:spPr/>
      <dgm:t>
        <a:bodyPr/>
        <a:lstStyle/>
        <a:p>
          <a:endParaRPr lang="es-CL"/>
        </a:p>
      </dgm:t>
    </dgm:pt>
    <dgm:pt modelId="{DAE1201F-96D2-449A-B883-31EE8E2C52A7}" type="pres">
      <dgm:prSet presAssocID="{69FC1A1F-CEEB-4D60-8588-FB8C2C93A198}" presName="parTrans" presStyleLbl="sibTrans2D1" presStyleIdx="3" presStyleCnt="4"/>
      <dgm:spPr/>
      <dgm:t>
        <a:bodyPr/>
        <a:lstStyle/>
        <a:p>
          <a:endParaRPr lang="es-CL"/>
        </a:p>
      </dgm:t>
    </dgm:pt>
    <dgm:pt modelId="{C4725277-E69C-4C6C-9A1D-38DF4B253855}" type="pres">
      <dgm:prSet presAssocID="{69FC1A1F-CEEB-4D60-8588-FB8C2C93A198}" presName="connectorText" presStyleLbl="sibTrans2D1" presStyleIdx="3" presStyleCnt="4"/>
      <dgm:spPr/>
      <dgm:t>
        <a:bodyPr/>
        <a:lstStyle/>
        <a:p>
          <a:endParaRPr lang="es-CL"/>
        </a:p>
      </dgm:t>
    </dgm:pt>
    <dgm:pt modelId="{88EACF07-8378-40C8-B099-54B476097425}" type="pres">
      <dgm:prSet presAssocID="{AD0FC1F8-5CF9-4D58-B86D-20210E2AC652}" presName="node" presStyleLbl="node1" presStyleIdx="3" presStyleCnt="4">
        <dgm:presLayoutVars>
          <dgm:bulletEnabled val="1"/>
        </dgm:presLayoutVars>
      </dgm:prSet>
      <dgm:spPr/>
      <dgm:t>
        <a:bodyPr/>
        <a:lstStyle/>
        <a:p>
          <a:endParaRPr lang="es-CL"/>
        </a:p>
      </dgm:t>
    </dgm:pt>
  </dgm:ptLst>
  <dgm:cxnLst>
    <dgm:cxn modelId="{94FA3DDD-E51C-492F-86AE-131CAADD9A11}" type="presOf" srcId="{89F555F9-E148-413E-91E5-C7C74DFF5C54}" destId="{E6D3D22C-CCBF-451C-B23E-226BD7B92166}" srcOrd="0" destOrd="0" presId="urn:microsoft.com/office/officeart/2005/8/layout/radial5"/>
    <dgm:cxn modelId="{952BBE6F-6C1F-4A14-B561-AC465BF72BDF}" type="presOf" srcId="{377F6655-7ADE-4AD0-8454-1A54C6723D6A}" destId="{FAF26E24-1818-4DE1-8448-7691D2F65819}" srcOrd="0" destOrd="0" presId="urn:microsoft.com/office/officeart/2005/8/layout/radial5"/>
    <dgm:cxn modelId="{CA909AC1-1437-49DF-AEF6-ED4FCA7E6A57}" type="presOf" srcId="{74341EFF-A096-4040-89C8-E7BF3F75EB1C}" destId="{03F81E82-CB49-4B5E-88A5-435C428DF127}" srcOrd="0" destOrd="0" presId="urn:microsoft.com/office/officeart/2005/8/layout/radial5"/>
    <dgm:cxn modelId="{437F83FF-DEBB-4CF3-A781-2608328BA5A0}" type="presOf" srcId="{69FC1A1F-CEEB-4D60-8588-FB8C2C93A198}" destId="{DAE1201F-96D2-449A-B883-31EE8E2C52A7}" srcOrd="0" destOrd="0" presId="urn:microsoft.com/office/officeart/2005/8/layout/radial5"/>
    <dgm:cxn modelId="{F49F1C33-FCF0-4177-BD44-514E457A8396}" type="presOf" srcId="{84D08F2F-9D7E-49FE-8C43-E290B967E68A}" destId="{4FF84764-72FD-4322-9B89-17AAC6C6C4AF}" srcOrd="0" destOrd="0" presId="urn:microsoft.com/office/officeart/2005/8/layout/radial5"/>
    <dgm:cxn modelId="{6F9D1CC7-146E-471F-801D-50BAC9690630}" type="presOf" srcId="{69FC1A1F-CEEB-4D60-8588-FB8C2C93A198}" destId="{C4725277-E69C-4C6C-9A1D-38DF4B253855}" srcOrd="1" destOrd="0" presId="urn:microsoft.com/office/officeart/2005/8/layout/radial5"/>
    <dgm:cxn modelId="{602D0330-58E6-442C-8A12-2E923AC6E2B6}" type="presOf" srcId="{50C99B3F-652B-41BB-A834-7310A9F8B98E}" destId="{708326B8-BA0D-4323-8AC3-50A1A7D65FC9}" srcOrd="1" destOrd="0" presId="urn:microsoft.com/office/officeart/2005/8/layout/radial5"/>
    <dgm:cxn modelId="{197A6AF5-1AB7-4F3D-87C7-9A53731E9B76}" srcId="{02E56453-22B0-47ED-8FD5-69E0A931E287}" destId="{9E2AA1DB-D928-4AE4-ACBD-17971528E4F8}" srcOrd="0" destOrd="0" parTransId="{90734D70-EB48-4FCE-8811-0DEAD2A0FE21}" sibTransId="{8084B00E-DE26-4CC8-B1AD-02B99A28E9D5}"/>
    <dgm:cxn modelId="{3083889A-424B-443A-9C64-4CB0DCAF3AEE}" type="presOf" srcId="{6B7E547F-A27F-4F6B-A43A-9F0CC0930092}" destId="{8FF1554C-D9AF-4781-8C64-B4D3F86BE5B3}" srcOrd="0" destOrd="0" presId="urn:microsoft.com/office/officeart/2005/8/layout/radial5"/>
    <dgm:cxn modelId="{3081D8ED-8E92-4F76-A004-C0E3DBE85A00}" srcId="{9E2AA1DB-D928-4AE4-ACBD-17971528E4F8}" destId="{AD0FC1F8-5CF9-4D58-B86D-20210E2AC652}" srcOrd="3" destOrd="0" parTransId="{69FC1A1F-CEEB-4D60-8588-FB8C2C93A198}" sibTransId="{1F20133D-C744-4ABD-8A8C-F8E000800E27}"/>
    <dgm:cxn modelId="{3CFB049C-1E23-4293-8080-189FAB4ED56D}" type="presOf" srcId="{AD0FC1F8-5CF9-4D58-B86D-20210E2AC652}" destId="{88EACF07-8378-40C8-B099-54B476097425}" srcOrd="0" destOrd="0" presId="urn:microsoft.com/office/officeart/2005/8/layout/radial5"/>
    <dgm:cxn modelId="{B354BF2C-5C5C-4E48-9D5B-969D84475D0C}" srcId="{9E2AA1DB-D928-4AE4-ACBD-17971528E4F8}" destId="{84D08F2F-9D7E-49FE-8C43-E290B967E68A}" srcOrd="0" destOrd="0" parTransId="{50C99B3F-652B-41BB-A834-7310A9F8B98E}" sibTransId="{7F797E07-7B9D-48A1-B0E3-94301A2F5B19}"/>
    <dgm:cxn modelId="{94BE064D-60DB-474D-904E-4B75402935C5}" srcId="{9E2AA1DB-D928-4AE4-ACBD-17971528E4F8}" destId="{74341EFF-A096-4040-89C8-E7BF3F75EB1C}" srcOrd="1" destOrd="0" parTransId="{6B7E547F-A27F-4F6B-A43A-9F0CC0930092}" sibTransId="{97A9F837-10D5-4F20-84FB-67EBBD18BDF5}"/>
    <dgm:cxn modelId="{727C7FB7-C0A6-46D2-87EA-E7B206D95E82}" type="presOf" srcId="{6B7E547F-A27F-4F6B-A43A-9F0CC0930092}" destId="{69C13660-CE71-42CC-834D-27D9FA674445}" srcOrd="1" destOrd="0" presId="urn:microsoft.com/office/officeart/2005/8/layout/radial5"/>
    <dgm:cxn modelId="{0CEC33BE-7CAE-4F72-A45B-D523517E0800}" type="presOf" srcId="{377F6655-7ADE-4AD0-8454-1A54C6723D6A}" destId="{CE92CDEA-DA3B-441B-BDC5-73F9266A14A9}" srcOrd="1" destOrd="0" presId="urn:microsoft.com/office/officeart/2005/8/layout/radial5"/>
    <dgm:cxn modelId="{44449B0D-DD1B-4D58-AEBD-E510221C41C0}" type="presOf" srcId="{9E2AA1DB-D928-4AE4-ACBD-17971528E4F8}" destId="{253AF779-C547-4E0F-93DE-8FECEC3AC99B}" srcOrd="0" destOrd="0" presId="urn:microsoft.com/office/officeart/2005/8/layout/radial5"/>
    <dgm:cxn modelId="{672694B9-F48E-4D8F-A7F6-49F852005A70}" srcId="{9E2AA1DB-D928-4AE4-ACBD-17971528E4F8}" destId="{89F555F9-E148-413E-91E5-C7C74DFF5C54}" srcOrd="2" destOrd="0" parTransId="{377F6655-7ADE-4AD0-8454-1A54C6723D6A}" sibTransId="{6148F262-9189-4F6C-8E16-EF3D39751089}"/>
    <dgm:cxn modelId="{8D97C9BF-AB70-4B3A-94A8-11B89AD1256F}" type="presOf" srcId="{02E56453-22B0-47ED-8FD5-69E0A931E287}" destId="{55AF2BF8-5739-458F-B114-7DC8DDC7B3C4}" srcOrd="0" destOrd="0" presId="urn:microsoft.com/office/officeart/2005/8/layout/radial5"/>
    <dgm:cxn modelId="{C2225E8D-4769-47E3-AEBB-35F6A5C2EC80}" type="presOf" srcId="{50C99B3F-652B-41BB-A834-7310A9F8B98E}" destId="{D3ABDC51-4D29-405F-9C80-05B3ED8D457A}" srcOrd="0" destOrd="0" presId="urn:microsoft.com/office/officeart/2005/8/layout/radial5"/>
    <dgm:cxn modelId="{B7F1FC34-EBDC-4AAB-88CD-AA1FE4536602}" type="presParOf" srcId="{55AF2BF8-5739-458F-B114-7DC8DDC7B3C4}" destId="{253AF779-C547-4E0F-93DE-8FECEC3AC99B}" srcOrd="0" destOrd="0" presId="urn:microsoft.com/office/officeart/2005/8/layout/radial5"/>
    <dgm:cxn modelId="{AF4EC285-491E-4ABA-9112-157EE2DC3D1D}" type="presParOf" srcId="{55AF2BF8-5739-458F-B114-7DC8DDC7B3C4}" destId="{D3ABDC51-4D29-405F-9C80-05B3ED8D457A}" srcOrd="1" destOrd="0" presId="urn:microsoft.com/office/officeart/2005/8/layout/radial5"/>
    <dgm:cxn modelId="{F1EA16A6-5775-443E-81B9-97C6FDECEB19}" type="presParOf" srcId="{D3ABDC51-4D29-405F-9C80-05B3ED8D457A}" destId="{708326B8-BA0D-4323-8AC3-50A1A7D65FC9}" srcOrd="0" destOrd="0" presId="urn:microsoft.com/office/officeart/2005/8/layout/radial5"/>
    <dgm:cxn modelId="{A1AF8788-6C20-4092-9BA6-FDFA2DCC5B1E}" type="presParOf" srcId="{55AF2BF8-5739-458F-B114-7DC8DDC7B3C4}" destId="{4FF84764-72FD-4322-9B89-17AAC6C6C4AF}" srcOrd="2" destOrd="0" presId="urn:microsoft.com/office/officeart/2005/8/layout/radial5"/>
    <dgm:cxn modelId="{F8415269-5102-4C9F-9D15-F0EC0C82EF92}" type="presParOf" srcId="{55AF2BF8-5739-458F-B114-7DC8DDC7B3C4}" destId="{8FF1554C-D9AF-4781-8C64-B4D3F86BE5B3}" srcOrd="3" destOrd="0" presId="urn:microsoft.com/office/officeart/2005/8/layout/radial5"/>
    <dgm:cxn modelId="{7005AA12-7B09-44DC-AC29-B3CC5913CE71}" type="presParOf" srcId="{8FF1554C-D9AF-4781-8C64-B4D3F86BE5B3}" destId="{69C13660-CE71-42CC-834D-27D9FA674445}" srcOrd="0" destOrd="0" presId="urn:microsoft.com/office/officeart/2005/8/layout/radial5"/>
    <dgm:cxn modelId="{26139243-C2C1-4776-AB38-CB80BD7A4DE0}" type="presParOf" srcId="{55AF2BF8-5739-458F-B114-7DC8DDC7B3C4}" destId="{03F81E82-CB49-4B5E-88A5-435C428DF127}" srcOrd="4" destOrd="0" presId="urn:microsoft.com/office/officeart/2005/8/layout/radial5"/>
    <dgm:cxn modelId="{219F56A7-AB83-4843-914F-7285B2C0D64C}" type="presParOf" srcId="{55AF2BF8-5739-458F-B114-7DC8DDC7B3C4}" destId="{FAF26E24-1818-4DE1-8448-7691D2F65819}" srcOrd="5" destOrd="0" presId="urn:microsoft.com/office/officeart/2005/8/layout/radial5"/>
    <dgm:cxn modelId="{09E92C24-42C4-4342-A790-02CD17CFA3CB}" type="presParOf" srcId="{FAF26E24-1818-4DE1-8448-7691D2F65819}" destId="{CE92CDEA-DA3B-441B-BDC5-73F9266A14A9}" srcOrd="0" destOrd="0" presId="urn:microsoft.com/office/officeart/2005/8/layout/radial5"/>
    <dgm:cxn modelId="{63770F5C-BBCD-47AE-8184-6FB1D9E54FA8}" type="presParOf" srcId="{55AF2BF8-5739-458F-B114-7DC8DDC7B3C4}" destId="{E6D3D22C-CCBF-451C-B23E-226BD7B92166}" srcOrd="6" destOrd="0" presId="urn:microsoft.com/office/officeart/2005/8/layout/radial5"/>
    <dgm:cxn modelId="{EDBD9C0B-C757-456A-93DC-EC97B6063870}" type="presParOf" srcId="{55AF2BF8-5739-458F-B114-7DC8DDC7B3C4}" destId="{DAE1201F-96D2-449A-B883-31EE8E2C52A7}" srcOrd="7" destOrd="0" presId="urn:microsoft.com/office/officeart/2005/8/layout/radial5"/>
    <dgm:cxn modelId="{ABE80937-6597-4766-880F-85E130806018}" type="presParOf" srcId="{DAE1201F-96D2-449A-B883-31EE8E2C52A7}" destId="{C4725277-E69C-4C6C-9A1D-38DF4B253855}" srcOrd="0" destOrd="0" presId="urn:microsoft.com/office/officeart/2005/8/layout/radial5"/>
    <dgm:cxn modelId="{7F701608-8572-4468-8B8D-77DEC0F1B439}" type="presParOf" srcId="{55AF2BF8-5739-458F-B114-7DC8DDC7B3C4}" destId="{88EACF07-8378-40C8-B099-54B476097425}"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D7061E87-6658-4B4F-84E2-15A158A4C078}" type="datetimeFigureOut">
              <a:rPr lang="es-CL" smtClean="0"/>
              <a:t>25-04-2014</a:t>
            </a:fld>
            <a:endParaRPr lang="es-CL"/>
          </a:p>
        </p:txBody>
      </p:sp>
      <p:sp>
        <p:nvSpPr>
          <p:cNvPr id="5" name="Footer Placeholder 4"/>
          <p:cNvSpPr>
            <a:spLocks noGrp="1"/>
          </p:cNvSpPr>
          <p:nvPr>
            <p:ph type="ftr" sz="quarter" idx="11"/>
          </p:nvPr>
        </p:nvSpPr>
        <p:spPr>
          <a:xfrm>
            <a:off x="5332412" y="5883275"/>
            <a:ext cx="4324044" cy="365125"/>
          </a:xfrm>
        </p:spPr>
        <p:txBody>
          <a:bodyPr/>
          <a:lstStyle/>
          <a:p>
            <a:endParaRPr lang="es-CL"/>
          </a:p>
        </p:txBody>
      </p:sp>
      <p:sp>
        <p:nvSpPr>
          <p:cNvPr id="6" name="Slide Number Placeholder 5"/>
          <p:cNvSpPr>
            <a:spLocks noGrp="1"/>
          </p:cNvSpPr>
          <p:nvPr>
            <p:ph type="sldNum" sz="quarter" idx="12"/>
          </p:nvPr>
        </p:nvSpPr>
        <p:spPr/>
        <p:txBody>
          <a:bodyPr/>
          <a:lstStyle/>
          <a:p>
            <a:fld id="{E03DA73C-F02C-4649-9AF7-B0E5523C53EC}" type="slidenum">
              <a:rPr lang="es-CL" smtClean="0"/>
              <a:t>‹Nº›</a:t>
            </a:fld>
            <a:endParaRPr lang="es-CL"/>
          </a:p>
        </p:txBody>
      </p:sp>
    </p:spTree>
    <p:extLst>
      <p:ext uri="{BB962C8B-B14F-4D97-AF65-F5344CB8AC3E}">
        <p14:creationId xmlns:p14="http://schemas.microsoft.com/office/powerpoint/2010/main" val="358770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7061E87-6658-4B4F-84E2-15A158A4C078}" type="datetimeFigureOut">
              <a:rPr lang="es-CL" smtClean="0"/>
              <a:t>25-04-2014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E03DA73C-F02C-4649-9AF7-B0E5523C53EC}" type="slidenum">
              <a:rPr lang="es-CL" smtClean="0"/>
              <a:t>‹Nº›</a:t>
            </a:fld>
            <a:endParaRPr lang="es-CL"/>
          </a:p>
        </p:txBody>
      </p:sp>
    </p:spTree>
    <p:extLst>
      <p:ext uri="{BB962C8B-B14F-4D97-AF65-F5344CB8AC3E}">
        <p14:creationId xmlns:p14="http://schemas.microsoft.com/office/powerpoint/2010/main" val="359887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7061E87-6658-4B4F-84E2-15A158A4C078}" type="datetimeFigureOut">
              <a:rPr lang="es-CL" smtClean="0"/>
              <a:t>25-04-2014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E03DA73C-F02C-4649-9AF7-B0E5523C53EC}" type="slidenum">
              <a:rPr lang="es-CL" smtClean="0"/>
              <a:t>‹Nº›</a:t>
            </a:fld>
            <a:endParaRPr lang="es-CL"/>
          </a:p>
        </p:txBody>
      </p:sp>
    </p:spTree>
    <p:extLst>
      <p:ext uri="{BB962C8B-B14F-4D97-AF65-F5344CB8AC3E}">
        <p14:creationId xmlns:p14="http://schemas.microsoft.com/office/powerpoint/2010/main" val="4241632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7061E87-6658-4B4F-84E2-15A158A4C078}" type="datetimeFigureOut">
              <a:rPr lang="es-CL" smtClean="0"/>
              <a:t>25-04-2014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E03DA73C-F02C-4649-9AF7-B0E5523C53EC}" type="slidenum">
              <a:rPr lang="es-CL" smtClean="0"/>
              <a:t>‹Nº›</a:t>
            </a:fld>
            <a:endParaRPr lang="es-CL"/>
          </a:p>
        </p:txBody>
      </p:sp>
    </p:spTree>
    <p:extLst>
      <p:ext uri="{BB962C8B-B14F-4D97-AF65-F5344CB8AC3E}">
        <p14:creationId xmlns:p14="http://schemas.microsoft.com/office/powerpoint/2010/main" val="23498561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7061E87-6658-4B4F-84E2-15A158A4C078}" type="datetimeFigureOut">
              <a:rPr lang="es-CL" smtClean="0"/>
              <a:t>25-04-2014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E03DA73C-F02C-4649-9AF7-B0E5523C53EC}" type="slidenum">
              <a:rPr lang="es-CL" smtClean="0"/>
              <a:t>‹Nº›</a:t>
            </a:fld>
            <a:endParaRPr lang="es-CL"/>
          </a:p>
        </p:txBody>
      </p:sp>
    </p:spTree>
    <p:extLst>
      <p:ext uri="{BB962C8B-B14F-4D97-AF65-F5344CB8AC3E}">
        <p14:creationId xmlns:p14="http://schemas.microsoft.com/office/powerpoint/2010/main" val="19819535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7061E87-6658-4B4F-84E2-15A158A4C078}" type="datetimeFigureOut">
              <a:rPr lang="es-CL" smtClean="0"/>
              <a:t>25-04-2014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E03DA73C-F02C-4649-9AF7-B0E5523C53EC}" type="slidenum">
              <a:rPr lang="es-CL" smtClean="0"/>
              <a:t>‹Nº›</a:t>
            </a:fld>
            <a:endParaRPr lang="es-CL"/>
          </a:p>
        </p:txBody>
      </p:sp>
    </p:spTree>
    <p:extLst>
      <p:ext uri="{BB962C8B-B14F-4D97-AF65-F5344CB8AC3E}">
        <p14:creationId xmlns:p14="http://schemas.microsoft.com/office/powerpoint/2010/main" val="24508513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7061E87-6658-4B4F-84E2-15A158A4C078}" type="datetimeFigureOut">
              <a:rPr lang="es-CL" smtClean="0"/>
              <a:t>25-04-2014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E03DA73C-F02C-4649-9AF7-B0E5523C53EC}" type="slidenum">
              <a:rPr lang="es-CL" smtClean="0"/>
              <a:t>‹Nº›</a:t>
            </a:fld>
            <a:endParaRPr lang="es-CL"/>
          </a:p>
        </p:txBody>
      </p:sp>
    </p:spTree>
    <p:extLst>
      <p:ext uri="{BB962C8B-B14F-4D97-AF65-F5344CB8AC3E}">
        <p14:creationId xmlns:p14="http://schemas.microsoft.com/office/powerpoint/2010/main" val="18683980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7061E87-6658-4B4F-84E2-15A158A4C078}" type="datetimeFigureOut">
              <a:rPr lang="es-CL" smtClean="0"/>
              <a:t>25-04-2014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E03DA73C-F02C-4649-9AF7-B0E5523C53EC}" type="slidenum">
              <a:rPr lang="es-CL" smtClean="0"/>
              <a:t>‹Nº›</a:t>
            </a:fld>
            <a:endParaRPr lang="es-CL"/>
          </a:p>
        </p:txBody>
      </p:sp>
    </p:spTree>
    <p:extLst>
      <p:ext uri="{BB962C8B-B14F-4D97-AF65-F5344CB8AC3E}">
        <p14:creationId xmlns:p14="http://schemas.microsoft.com/office/powerpoint/2010/main" val="21423506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7061E87-6658-4B4F-84E2-15A158A4C078}" type="datetimeFigureOut">
              <a:rPr lang="es-CL" smtClean="0"/>
              <a:t>25-04-2014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E03DA73C-F02C-4649-9AF7-B0E5523C53EC}" type="slidenum">
              <a:rPr lang="es-CL" smtClean="0"/>
              <a:t>‹Nº›</a:t>
            </a:fld>
            <a:endParaRPr lang="es-CL"/>
          </a:p>
        </p:txBody>
      </p:sp>
    </p:spTree>
    <p:extLst>
      <p:ext uri="{BB962C8B-B14F-4D97-AF65-F5344CB8AC3E}">
        <p14:creationId xmlns:p14="http://schemas.microsoft.com/office/powerpoint/2010/main" val="193446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7061E87-6658-4B4F-84E2-15A158A4C078}" type="datetimeFigureOut">
              <a:rPr lang="es-CL" smtClean="0"/>
              <a:t>25-04-2014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a:xfrm>
            <a:off x="10951856" y="5867131"/>
            <a:ext cx="551167" cy="365125"/>
          </a:xfrm>
        </p:spPr>
        <p:txBody>
          <a:bodyPr/>
          <a:lstStyle/>
          <a:p>
            <a:fld id="{E03DA73C-F02C-4649-9AF7-B0E5523C53EC}" type="slidenum">
              <a:rPr lang="es-CL" smtClean="0"/>
              <a:t>‹Nº›</a:t>
            </a:fld>
            <a:endParaRPr lang="es-CL"/>
          </a:p>
        </p:txBody>
      </p:sp>
    </p:spTree>
    <p:extLst>
      <p:ext uri="{BB962C8B-B14F-4D97-AF65-F5344CB8AC3E}">
        <p14:creationId xmlns:p14="http://schemas.microsoft.com/office/powerpoint/2010/main" val="563831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7061E87-6658-4B4F-84E2-15A158A4C078}" type="datetimeFigureOut">
              <a:rPr lang="es-CL" smtClean="0"/>
              <a:t>25-04-2014</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E03DA73C-F02C-4649-9AF7-B0E5523C53EC}" type="slidenum">
              <a:rPr lang="es-CL" smtClean="0"/>
              <a:t>‹Nº›</a:t>
            </a:fld>
            <a:endParaRPr lang="es-CL"/>
          </a:p>
        </p:txBody>
      </p:sp>
    </p:spTree>
    <p:extLst>
      <p:ext uri="{BB962C8B-B14F-4D97-AF65-F5344CB8AC3E}">
        <p14:creationId xmlns:p14="http://schemas.microsoft.com/office/powerpoint/2010/main" val="197003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7061E87-6658-4B4F-84E2-15A158A4C078}" type="datetimeFigureOut">
              <a:rPr lang="es-CL" smtClean="0"/>
              <a:t>25-04-2014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E03DA73C-F02C-4649-9AF7-B0E5523C53EC}" type="slidenum">
              <a:rPr lang="es-CL" smtClean="0"/>
              <a:t>‹Nº›</a:t>
            </a:fld>
            <a:endParaRPr lang="es-CL"/>
          </a:p>
        </p:txBody>
      </p:sp>
    </p:spTree>
    <p:extLst>
      <p:ext uri="{BB962C8B-B14F-4D97-AF65-F5344CB8AC3E}">
        <p14:creationId xmlns:p14="http://schemas.microsoft.com/office/powerpoint/2010/main" val="3974234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7061E87-6658-4B4F-84E2-15A158A4C078}" type="datetimeFigureOut">
              <a:rPr lang="es-CL" smtClean="0"/>
              <a:t>25-04-2014</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E03DA73C-F02C-4649-9AF7-B0E5523C53EC}" type="slidenum">
              <a:rPr lang="es-CL" smtClean="0"/>
              <a:t>‹Nº›</a:t>
            </a:fld>
            <a:endParaRPr lang="es-CL"/>
          </a:p>
        </p:txBody>
      </p:sp>
    </p:spTree>
    <p:extLst>
      <p:ext uri="{BB962C8B-B14F-4D97-AF65-F5344CB8AC3E}">
        <p14:creationId xmlns:p14="http://schemas.microsoft.com/office/powerpoint/2010/main" val="2777347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D7061E87-6658-4B4F-84E2-15A158A4C078}" type="datetimeFigureOut">
              <a:rPr lang="es-CL" smtClean="0"/>
              <a:t>25-04-2014</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E03DA73C-F02C-4649-9AF7-B0E5523C53EC}" type="slidenum">
              <a:rPr lang="es-CL" smtClean="0"/>
              <a:t>‹Nº›</a:t>
            </a:fld>
            <a:endParaRPr lang="es-CL"/>
          </a:p>
        </p:txBody>
      </p:sp>
    </p:spTree>
    <p:extLst>
      <p:ext uri="{BB962C8B-B14F-4D97-AF65-F5344CB8AC3E}">
        <p14:creationId xmlns:p14="http://schemas.microsoft.com/office/powerpoint/2010/main" val="2831388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061E87-6658-4B4F-84E2-15A158A4C078}" type="datetimeFigureOut">
              <a:rPr lang="es-CL" smtClean="0"/>
              <a:t>25-04-2014</a:t>
            </a:fld>
            <a:endParaRPr lang="es-CL"/>
          </a:p>
        </p:txBody>
      </p:sp>
      <p:sp>
        <p:nvSpPr>
          <p:cNvPr id="3" name="Footer Placeholder 2"/>
          <p:cNvSpPr>
            <a:spLocks noGrp="1"/>
          </p:cNvSpPr>
          <p:nvPr>
            <p:ph type="ftr" sz="quarter" idx="11"/>
          </p:nvPr>
        </p:nvSpPr>
        <p:spPr/>
        <p:txBody>
          <a:bodyPr/>
          <a:lstStyle/>
          <a:p>
            <a:endParaRPr lang="es-CL"/>
          </a:p>
        </p:txBody>
      </p:sp>
      <p:sp>
        <p:nvSpPr>
          <p:cNvPr id="4" name="Slide Number Placeholder 3"/>
          <p:cNvSpPr>
            <a:spLocks noGrp="1"/>
          </p:cNvSpPr>
          <p:nvPr>
            <p:ph type="sldNum" sz="quarter" idx="12"/>
          </p:nvPr>
        </p:nvSpPr>
        <p:spPr/>
        <p:txBody>
          <a:bodyPr/>
          <a:lstStyle/>
          <a:p>
            <a:fld id="{E03DA73C-F02C-4649-9AF7-B0E5523C53EC}" type="slidenum">
              <a:rPr lang="es-CL" smtClean="0"/>
              <a:t>‹Nº›</a:t>
            </a:fld>
            <a:endParaRPr lang="es-CL"/>
          </a:p>
        </p:txBody>
      </p:sp>
    </p:spTree>
    <p:extLst>
      <p:ext uri="{BB962C8B-B14F-4D97-AF65-F5344CB8AC3E}">
        <p14:creationId xmlns:p14="http://schemas.microsoft.com/office/powerpoint/2010/main" val="533310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7061E87-6658-4B4F-84E2-15A158A4C078}" type="datetimeFigureOut">
              <a:rPr lang="es-CL" smtClean="0"/>
              <a:t>25-04-2014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E03DA73C-F02C-4649-9AF7-B0E5523C53EC}" type="slidenum">
              <a:rPr lang="es-CL" smtClean="0"/>
              <a:t>‹Nº›</a:t>
            </a:fld>
            <a:endParaRPr lang="es-CL"/>
          </a:p>
        </p:txBody>
      </p:sp>
    </p:spTree>
    <p:extLst>
      <p:ext uri="{BB962C8B-B14F-4D97-AF65-F5344CB8AC3E}">
        <p14:creationId xmlns:p14="http://schemas.microsoft.com/office/powerpoint/2010/main" val="715723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7061E87-6658-4B4F-84E2-15A158A4C078}" type="datetimeFigureOut">
              <a:rPr lang="es-CL" smtClean="0"/>
              <a:t>25-04-2014</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E03DA73C-F02C-4649-9AF7-B0E5523C53EC}" type="slidenum">
              <a:rPr lang="es-CL" smtClean="0"/>
              <a:t>‹Nº›</a:t>
            </a:fld>
            <a:endParaRPr lang="es-CL"/>
          </a:p>
        </p:txBody>
      </p:sp>
    </p:spTree>
    <p:extLst>
      <p:ext uri="{BB962C8B-B14F-4D97-AF65-F5344CB8AC3E}">
        <p14:creationId xmlns:p14="http://schemas.microsoft.com/office/powerpoint/2010/main" val="3389842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7061E87-6658-4B4F-84E2-15A158A4C078}" type="datetimeFigureOut">
              <a:rPr lang="es-CL" smtClean="0"/>
              <a:t>25-04-2014</a:t>
            </a:fld>
            <a:endParaRPr lang="es-CL"/>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s-CL"/>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03DA73C-F02C-4649-9AF7-B0E5523C53EC}" type="slidenum">
              <a:rPr lang="es-CL" smtClean="0"/>
              <a:t>‹Nº›</a:t>
            </a:fld>
            <a:endParaRPr lang="es-CL"/>
          </a:p>
        </p:txBody>
      </p:sp>
    </p:spTree>
    <p:extLst>
      <p:ext uri="{BB962C8B-B14F-4D97-AF65-F5344CB8AC3E}">
        <p14:creationId xmlns:p14="http://schemas.microsoft.com/office/powerpoint/2010/main" val="363148022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schoenstatt.cl/"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file:///C:\Users\Patricio%20Young\Desktop\Archivos%20consolidados\Federaci&#243;n\Exposiciones\Nudestra%20Tarea%20en%20la%20sociedad\CantareCantaras.pps#-1,1,Diapositiva 1"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p:txBody>
          <a:bodyPr>
            <a:normAutofit/>
          </a:bodyPr>
          <a:lstStyle/>
          <a:p>
            <a:r>
              <a:rPr lang="es-MX" sz="2400" b="1" dirty="0" smtClean="0"/>
              <a:t>IV ENCUENTRO SOCIAL</a:t>
            </a:r>
            <a:endParaRPr lang="es-CL" sz="2400" b="1" dirty="0"/>
          </a:p>
        </p:txBody>
      </p:sp>
    </p:spTree>
    <p:extLst>
      <p:ext uri="{BB962C8B-B14F-4D97-AF65-F5344CB8AC3E}">
        <p14:creationId xmlns:p14="http://schemas.microsoft.com/office/powerpoint/2010/main" val="23455954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1458554" y="235040"/>
            <a:ext cx="10018713" cy="1752599"/>
          </a:xfrm>
        </p:spPr>
        <p:txBody>
          <a:bodyPr>
            <a:noAutofit/>
          </a:bodyPr>
          <a:lstStyle/>
          <a:p>
            <a:r>
              <a:rPr lang="es-MX" sz="3200" b="1" dirty="0" smtClean="0"/>
              <a:t/>
            </a:r>
            <a:br>
              <a:rPr lang="es-MX" sz="3200" b="1" dirty="0" smtClean="0"/>
            </a:br>
            <a:endParaRPr lang="es-CL" sz="3200" b="1" dirty="0"/>
          </a:p>
        </p:txBody>
      </p:sp>
      <p:sp>
        <p:nvSpPr>
          <p:cNvPr id="5" name="Marcador de contenido 4"/>
          <p:cNvSpPr>
            <a:spLocks noGrp="1"/>
          </p:cNvSpPr>
          <p:nvPr>
            <p:ph idx="1"/>
          </p:nvPr>
        </p:nvSpPr>
        <p:spPr>
          <a:xfrm>
            <a:off x="2592099" y="2622573"/>
            <a:ext cx="8445299" cy="4351338"/>
          </a:xfrm>
        </p:spPr>
        <p:txBody>
          <a:bodyPr>
            <a:noAutofit/>
          </a:bodyPr>
          <a:lstStyle/>
          <a:p>
            <a:pPr marL="0" indent="0" algn="just">
              <a:buNone/>
            </a:pPr>
            <a:r>
              <a:rPr lang="es-MX" b="1" dirty="0" smtClean="0"/>
              <a:t>1.1.-Experiencias Vívidas al Interior de nuestra Familia</a:t>
            </a:r>
          </a:p>
          <a:p>
            <a:pPr lvl="1" algn="just"/>
            <a:r>
              <a:rPr lang="es-MX" sz="1800" dirty="0" smtClean="0"/>
              <a:t>Movimiento de “castas” y no  Federativo</a:t>
            </a:r>
            <a:endParaRPr lang="es-MX" sz="1600" dirty="0" smtClean="0"/>
          </a:p>
          <a:p>
            <a:pPr lvl="2" algn="just"/>
            <a:r>
              <a:rPr lang="es-MX" sz="1600" dirty="0" smtClean="0"/>
              <a:t> </a:t>
            </a:r>
            <a:r>
              <a:rPr lang="es-MX" b="1" dirty="0" smtClean="0"/>
              <a:t>“</a:t>
            </a:r>
            <a:r>
              <a:rPr lang="es-CL" altLang="es-CL" sz="1400" b="1" dirty="0" smtClean="0">
                <a:solidFill>
                  <a:srgbClr val="000000"/>
                </a:solidFill>
                <a:latin typeface="Arial" panose="020B0604020202020204" pitchFamily="34" charset="0"/>
                <a:ea typeface="Calibri" panose="020F0502020204030204" pitchFamily="34" charset="0"/>
                <a:cs typeface="Calibri" panose="020F0502020204030204" pitchFamily="34" charset="0"/>
              </a:rPr>
              <a:t>Tenemos </a:t>
            </a:r>
            <a:r>
              <a:rPr lang="es-CL" altLang="es-CL" sz="1400" b="1" dirty="0">
                <a:solidFill>
                  <a:srgbClr val="000000"/>
                </a:solidFill>
                <a:latin typeface="Arial" panose="020B0604020202020204" pitchFamily="34" charset="0"/>
                <a:ea typeface="Calibri" panose="020F0502020204030204" pitchFamily="34" charset="0"/>
                <a:cs typeface="Calibri" panose="020F0502020204030204" pitchFamily="34" charset="0"/>
              </a:rPr>
              <a:t>que comenzar venciendo este orgullo de casta o el trato de casta en nuestro medio; digo intencionalmente "de casta", Uds., entienden lo que quiero decir... Solidarismo entre las diversas ramas, entre los Institutos, las Federaciones y la Liga... Esto significa que queremos anticipar la sociedad ideal. No sólo en lo espiritual, sino que también vitalmente, en cierto sentido, incluso, en el plano económico</a:t>
            </a:r>
            <a:r>
              <a:rPr lang="es-CL" altLang="es-CL" sz="1400" b="1" dirty="0" smtClean="0">
                <a:solidFill>
                  <a:srgbClr val="000000"/>
                </a:solidFill>
                <a:latin typeface="Arial" panose="020B0604020202020204" pitchFamily="34" charset="0"/>
                <a:ea typeface="Calibri" panose="020F0502020204030204" pitchFamily="34" charset="0"/>
                <a:cs typeface="Calibri" panose="020F0502020204030204" pitchFamily="34" charset="0"/>
              </a:rPr>
              <a:t>".</a:t>
            </a:r>
            <a:r>
              <a:rPr lang="es-CL" altLang="es-CL" sz="1100" b="1" dirty="0" smtClean="0">
                <a:solidFill>
                  <a:srgbClr val="000000"/>
                </a:solidFill>
                <a:latin typeface="Arial" panose="020B0604020202020204" pitchFamily="34" charset="0"/>
                <a:ea typeface="Calibri" panose="020F0502020204030204" pitchFamily="34" charset="0"/>
                <a:cs typeface="Calibri" panose="020F0502020204030204" pitchFamily="34" charset="0"/>
              </a:rPr>
              <a:t>(</a:t>
            </a:r>
            <a:r>
              <a:rPr lang="es-CL" altLang="es-CL" sz="1050" dirty="0">
                <a:solidFill>
                  <a:srgbClr val="000000"/>
                </a:solidFill>
                <a:latin typeface="Arial" panose="020B0604020202020204" pitchFamily="34" charset="0"/>
                <a:ea typeface="Calibri" panose="020F0502020204030204" pitchFamily="34" charset="0"/>
                <a:cs typeface="Calibri" panose="020F0502020204030204" pitchFamily="34" charset="0"/>
              </a:rPr>
              <a:t>Cita extraída del libro del Padre Rafael Fernandez:  20 de Enero, 31 de Mayo y la Redención)</a:t>
            </a:r>
            <a:r>
              <a:rPr lang="es-CL" altLang="es-CL" sz="1400" b="1" dirty="0">
                <a:solidFill>
                  <a:srgbClr val="000000"/>
                </a:solidFill>
                <a:latin typeface="Arial" panose="020B0604020202020204" pitchFamily="34" charset="0"/>
                <a:ea typeface="Calibri" panose="020F0502020204030204" pitchFamily="34" charset="0"/>
                <a:cs typeface="Arial" panose="020B0604020202020204" pitchFamily="34" charset="0"/>
              </a:rPr>
              <a:t> </a:t>
            </a:r>
            <a:endParaRPr lang="es-MX" sz="1200" dirty="0" smtClean="0"/>
          </a:p>
          <a:p>
            <a:pPr lvl="1" algn="just"/>
            <a:r>
              <a:rPr lang="es-MX" sz="1800" dirty="0" smtClean="0"/>
              <a:t>Problemas y diferencias no resueltas entre distintas ramas e instancias de la familia</a:t>
            </a:r>
          </a:p>
          <a:p>
            <a:pPr lvl="1" algn="just"/>
            <a:r>
              <a:rPr lang="es-MX" sz="1800" dirty="0" smtClean="0"/>
              <a:t>¿Qué nos dice Dios con la partida del Oratorio Mariano  y Maria en el camino?”</a:t>
            </a:r>
          </a:p>
          <a:p>
            <a:pPr marL="457200" lvl="1" indent="0" algn="ctr">
              <a:buNone/>
            </a:pPr>
            <a:r>
              <a:rPr lang="es-MX" sz="2400" b="1" dirty="0" smtClean="0"/>
              <a:t>¿Somos realmente una Familia?</a:t>
            </a:r>
          </a:p>
          <a:p>
            <a:pPr marL="457200" lvl="1" indent="0" algn="just">
              <a:buNone/>
            </a:pPr>
            <a:endParaRPr lang="es-MX" sz="1800" dirty="0" smtClean="0"/>
          </a:p>
          <a:p>
            <a:pPr marL="0" indent="0" algn="just">
              <a:buNone/>
            </a:pPr>
            <a:endParaRPr lang="es-CL" dirty="0"/>
          </a:p>
        </p:txBody>
      </p:sp>
      <p:sp>
        <p:nvSpPr>
          <p:cNvPr id="6" name="Título 1"/>
          <p:cNvSpPr txBox="1">
            <a:spLocks/>
          </p:cNvSpPr>
          <p:nvPr/>
        </p:nvSpPr>
        <p:spPr>
          <a:xfrm>
            <a:off x="1484311" y="685800"/>
            <a:ext cx="10018713" cy="175259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sz="3600" b="1" dirty="0" smtClean="0"/>
              <a:t>1.- Falta de disposición y tolerancia al cambio</a:t>
            </a:r>
            <a:br>
              <a:rPr lang="es-MX" sz="3600" b="1" dirty="0" smtClean="0"/>
            </a:br>
            <a:endParaRPr lang="es-CL" sz="2400" b="1" dirty="0"/>
          </a:p>
        </p:txBody>
      </p:sp>
    </p:spTree>
    <p:extLst>
      <p:ext uri="{BB962C8B-B14F-4D97-AF65-F5344CB8AC3E}">
        <p14:creationId xmlns:p14="http://schemas.microsoft.com/office/powerpoint/2010/main" val="4173341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wipe(down)">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wipe(down)">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wipe(down)">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wipe(down)">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wipe(down)">
                                      <p:cBhvr>
                                        <p:cTn id="37"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5"/>
      <p:bldP spid="6"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10436" y="897445"/>
            <a:ext cx="10018713" cy="3124201"/>
          </a:xfrm>
        </p:spPr>
        <p:txBody>
          <a:bodyPr>
            <a:noAutofit/>
          </a:bodyPr>
          <a:lstStyle/>
          <a:p>
            <a:pPr marL="914400" lvl="2" indent="0" algn="just">
              <a:buNone/>
            </a:pPr>
            <a:r>
              <a:rPr lang="es-MX" sz="3200" b="1" dirty="0" smtClean="0"/>
              <a:t>1.2.-Mirada desde fuera </a:t>
            </a:r>
            <a:r>
              <a:rPr lang="es-MX" sz="3200" b="1" dirty="0"/>
              <a:t>de nuestra </a:t>
            </a:r>
            <a:r>
              <a:rPr lang="es-MX" sz="3200" b="1" dirty="0" smtClean="0"/>
              <a:t>Familia</a:t>
            </a:r>
          </a:p>
          <a:p>
            <a:pPr marL="914400" lvl="2" indent="0" algn="just">
              <a:buNone/>
            </a:pPr>
            <a:endParaRPr lang="es-MX" sz="3200" b="1" dirty="0" smtClean="0"/>
          </a:p>
          <a:p>
            <a:pPr marL="1371600" lvl="3" indent="0" algn="just">
              <a:buNone/>
            </a:pPr>
            <a:r>
              <a:rPr lang="es-MX" sz="3200" dirty="0" smtClean="0"/>
              <a:t>a) Un </a:t>
            </a:r>
            <a:r>
              <a:rPr lang="es-MX" sz="3200" dirty="0"/>
              <a:t>Movimiento elitario </a:t>
            </a:r>
            <a:r>
              <a:rPr lang="es-MX" sz="3200" dirty="0" smtClean="0"/>
              <a:t>Socialmente:</a:t>
            </a:r>
          </a:p>
          <a:p>
            <a:pPr lvl="4" algn="just"/>
            <a:r>
              <a:rPr lang="es-MX" sz="1800" dirty="0" smtClean="0"/>
              <a:t>Distorsión de la realidad, propia de la unilateralidad, NO ORGANICA. Ej. Celebración del jubileo)</a:t>
            </a:r>
          </a:p>
          <a:p>
            <a:pPr lvl="4" algn="just"/>
            <a:endParaRPr lang="es-MX" sz="1800" dirty="0" smtClean="0"/>
          </a:p>
          <a:p>
            <a:pPr lvl="4" algn="just"/>
            <a:r>
              <a:rPr lang="es-MX" sz="1800" dirty="0"/>
              <a:t> P</a:t>
            </a:r>
            <a:r>
              <a:rPr lang="es-MX" sz="1800" dirty="0" smtClean="0"/>
              <a:t>erdida de una gran riqueza , lejanía de lo que la Iglesia nos pide</a:t>
            </a:r>
          </a:p>
          <a:p>
            <a:pPr lvl="4" algn="just"/>
            <a:endParaRPr lang="es-MX" sz="1800" dirty="0" smtClean="0"/>
          </a:p>
          <a:p>
            <a:pPr lvl="4" algn="just"/>
            <a:r>
              <a:rPr lang="es-MX" sz="1800" dirty="0" smtClean="0"/>
              <a:t> Una </a:t>
            </a:r>
            <a:r>
              <a:rPr lang="es-MX" sz="1800" dirty="0"/>
              <a:t>real afrenta a nuestro </a:t>
            </a:r>
            <a:r>
              <a:rPr lang="es-MX" sz="1800" dirty="0" smtClean="0"/>
              <a:t>Padre</a:t>
            </a:r>
            <a:endParaRPr lang="es-MX" sz="1800" dirty="0"/>
          </a:p>
        </p:txBody>
      </p:sp>
    </p:spTree>
    <p:extLst>
      <p:ext uri="{BB962C8B-B14F-4D97-AF65-F5344CB8AC3E}">
        <p14:creationId xmlns:p14="http://schemas.microsoft.com/office/powerpoint/2010/main" val="4235074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down)">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677493" y="1585174"/>
            <a:ext cx="10018713" cy="3124201"/>
          </a:xfrm>
        </p:spPr>
        <p:txBody>
          <a:bodyPr>
            <a:noAutofit/>
          </a:bodyPr>
          <a:lstStyle/>
          <a:p>
            <a:r>
              <a:rPr lang="es-CL" sz="2800" dirty="0" smtClean="0"/>
              <a:t>“el </a:t>
            </a:r>
            <a:r>
              <a:rPr lang="es-CL" sz="2800" dirty="0"/>
              <a:t>P. Alex </a:t>
            </a:r>
            <a:r>
              <a:rPr lang="es-CL" sz="2800" dirty="0" err="1"/>
              <a:t>Menningen</a:t>
            </a:r>
            <a:r>
              <a:rPr lang="es-CL" sz="2800" dirty="0"/>
              <a:t>, el discípulo más cercano al P. José Kentenich, </a:t>
            </a:r>
            <a:r>
              <a:rPr lang="es-CL" sz="2800" dirty="0" smtClean="0"/>
              <a:t>guio </a:t>
            </a:r>
            <a:r>
              <a:rPr lang="es-CL" sz="2800" dirty="0"/>
              <a:t>un trabajo de investigación sobre el ‘Movimiento Popular de Peregrinos de Schoenstatt (MPP)’. Al final, como cerrando las semanas de elaboración, dijo: </a:t>
            </a:r>
            <a:endParaRPr lang="es-CL" sz="2800" dirty="0" smtClean="0"/>
          </a:p>
          <a:p>
            <a:pPr marL="914400" lvl="2" indent="0">
              <a:buNone/>
            </a:pPr>
            <a:r>
              <a:rPr lang="es-CL" sz="2000" dirty="0" smtClean="0"/>
              <a:t>“</a:t>
            </a:r>
            <a:r>
              <a:rPr lang="es-CL" sz="2000" dirty="0"/>
              <a:t>Hay un peligro que amenazará siempre a Schoenstatt: una postura elitista, que transforma nuestras comunidades de dirigentes y de militantes en núcleos selectivos y autorreferentes. En la práctica, esto significa hacer del MPP un cuerpo anémico e intrascendente</a:t>
            </a:r>
            <a:r>
              <a:rPr lang="es-CL" sz="2000" dirty="0" smtClean="0"/>
              <a:t>”.</a:t>
            </a:r>
          </a:p>
          <a:p>
            <a:pPr marL="0" indent="0">
              <a:buNone/>
            </a:pPr>
            <a:r>
              <a:rPr lang="es-MX" sz="1600" dirty="0" smtClean="0"/>
              <a:t>                    Padre Joaquín Alliende. Horizonte a la vista, Schoenstatt Vivo 12/4/2014</a:t>
            </a:r>
            <a:endParaRPr lang="es-CL" sz="1600" dirty="0"/>
          </a:p>
        </p:txBody>
      </p:sp>
    </p:spTree>
    <p:extLst>
      <p:ext uri="{BB962C8B-B14F-4D97-AF65-F5344CB8AC3E}">
        <p14:creationId xmlns:p14="http://schemas.microsoft.com/office/powerpoint/2010/main" val="2514114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45121" y="328748"/>
            <a:ext cx="10018713" cy="5510350"/>
          </a:xfrm>
        </p:spPr>
        <p:txBody>
          <a:bodyPr>
            <a:normAutofit/>
          </a:bodyPr>
          <a:lstStyle/>
          <a:p>
            <a:pPr marL="1371600" lvl="3" indent="0">
              <a:buNone/>
            </a:pPr>
            <a:r>
              <a:rPr lang="es-MX" sz="2800" b="1" dirty="0" smtClean="0"/>
              <a:t>b) Un Movimiento  desvinculado de  las estructuras básicas de la Iglesia</a:t>
            </a:r>
          </a:p>
          <a:p>
            <a:pPr lvl="4" algn="just">
              <a:buFont typeface="Wingdings" panose="05000000000000000000" pitchFamily="2" charset="2"/>
              <a:buChar char="Ø"/>
            </a:pPr>
            <a:r>
              <a:rPr lang="es-MX" sz="2400" dirty="0" smtClean="0"/>
              <a:t>Relación Movimiento- Santuario con Parroquia y Diócesis</a:t>
            </a:r>
          </a:p>
          <a:p>
            <a:pPr lvl="5" algn="just">
              <a:buFont typeface="Wingdings" panose="05000000000000000000" pitchFamily="2" charset="2"/>
              <a:buChar char="§"/>
            </a:pPr>
            <a:r>
              <a:rPr lang="es-MX" sz="2400" dirty="0" smtClean="0"/>
              <a:t>¿De competencia o colaboración?</a:t>
            </a:r>
          </a:p>
          <a:p>
            <a:pPr lvl="5" algn="just">
              <a:buFont typeface="Wingdings" panose="05000000000000000000" pitchFamily="2" charset="2"/>
              <a:buChar char="Ø"/>
            </a:pPr>
            <a:endParaRPr lang="es-MX" sz="2400" dirty="0"/>
          </a:p>
          <a:p>
            <a:pPr lvl="5" algn="just">
              <a:buFont typeface="Wingdings" panose="05000000000000000000" pitchFamily="2" charset="2"/>
              <a:buChar char="Ø"/>
            </a:pPr>
            <a:endParaRPr lang="es-MX" sz="2400" dirty="0" smtClean="0"/>
          </a:p>
          <a:p>
            <a:pPr lvl="4" algn="just">
              <a:buFont typeface="Wingdings" panose="05000000000000000000" pitchFamily="2" charset="2"/>
              <a:buChar char="Ø"/>
            </a:pPr>
            <a:r>
              <a:rPr lang="es-MX" sz="2400" b="1" dirty="0" smtClean="0"/>
              <a:t>Relación de los </a:t>
            </a:r>
            <a:r>
              <a:rPr lang="es-MX" sz="2400" b="1" dirty="0" err="1"/>
              <a:t>s</a:t>
            </a:r>
            <a:r>
              <a:rPr lang="es-MX" sz="2400" b="1" dirty="0" err="1" smtClean="0"/>
              <a:t>choenstatianos</a:t>
            </a:r>
            <a:r>
              <a:rPr lang="es-MX" sz="2400" b="1" dirty="0" smtClean="0"/>
              <a:t> con sus parroquias y su diócesis</a:t>
            </a:r>
          </a:p>
          <a:p>
            <a:pPr lvl="5" algn="just">
              <a:buFont typeface="Wingdings" panose="05000000000000000000" pitchFamily="2" charset="2"/>
              <a:buChar char="§"/>
            </a:pPr>
            <a:r>
              <a:rPr lang="es-MX" sz="2400" dirty="0"/>
              <a:t>¿</a:t>
            </a:r>
            <a:r>
              <a:rPr lang="es-MX" sz="2400" dirty="0" smtClean="0"/>
              <a:t>De compromiso y vinculación o de ausencia?</a:t>
            </a:r>
            <a:endParaRPr lang="es-MX" sz="2400" dirty="0"/>
          </a:p>
        </p:txBody>
      </p:sp>
    </p:spTree>
    <p:extLst>
      <p:ext uri="{BB962C8B-B14F-4D97-AF65-F5344CB8AC3E}">
        <p14:creationId xmlns:p14="http://schemas.microsoft.com/office/powerpoint/2010/main" val="2711014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wipe(down)">
                                      <p:cBhvr>
                                        <p:cTn id="20" dur="500"/>
                                        <p:tgtEl>
                                          <p:spTgt spid="3">
                                            <p:txEl>
                                              <p:pRg st="5" end="5"/>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wipe(down)">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41269" y="702403"/>
            <a:ext cx="9871165" cy="4351338"/>
          </a:xfrm>
        </p:spPr>
        <p:txBody>
          <a:bodyPr>
            <a:normAutofit/>
          </a:bodyPr>
          <a:lstStyle/>
          <a:p>
            <a:pPr marL="0" indent="0" algn="just">
              <a:buNone/>
            </a:pPr>
            <a:r>
              <a:rPr lang="es-MX" dirty="0" smtClean="0"/>
              <a:t>Papa Francisco:</a:t>
            </a:r>
            <a:endParaRPr lang="es-CL" dirty="0" smtClean="0"/>
          </a:p>
          <a:p>
            <a:pPr marL="0" indent="0" algn="just">
              <a:buNone/>
            </a:pPr>
            <a:r>
              <a:rPr lang="es-CL" dirty="0" smtClean="0"/>
              <a:t>“Las </a:t>
            </a:r>
            <a:r>
              <a:rPr lang="es-CL" dirty="0"/>
              <a:t>demás instituciones eclesiales, comunidades de base y pequeñas comunidades, </a:t>
            </a:r>
            <a:r>
              <a:rPr lang="es-CL" b="1" u="sng" dirty="0"/>
              <a:t>movimientos</a:t>
            </a:r>
            <a:r>
              <a:rPr lang="es-CL" dirty="0"/>
              <a:t> y otras formas de asociación, son una riqueza de la Iglesia que el Espíritu suscita para evangelizar todos los ambientes y sectores. Muchas veces aportan un nuevo fervor evangelizador y una capacidad de diálogo con el mundo que renuevan a la Iglesia. </a:t>
            </a:r>
            <a:r>
              <a:rPr lang="es-CL" b="1" dirty="0"/>
              <a:t>Pero es muy sano que no pierdan el contacto con esa realidad tan rica de la parroquia del lugar, y que se integren gustosamente en la pastoral orgánica de la Iglesia particular</a:t>
            </a:r>
            <a:r>
              <a:rPr lang="es-CL" b="1" dirty="0" smtClean="0"/>
              <a:t>.</a:t>
            </a:r>
            <a:r>
              <a:rPr lang="es-CL" dirty="0" smtClean="0"/>
              <a:t> </a:t>
            </a:r>
            <a:r>
              <a:rPr lang="es-CL" dirty="0"/>
              <a:t>Esta integración evitará que se queden sólo con una parte del Evangelio y de la Iglesia, o que se conviertan en nómadas sin raíces</a:t>
            </a:r>
            <a:r>
              <a:rPr lang="es-CL" dirty="0" smtClean="0"/>
              <a:t>.” </a:t>
            </a:r>
          </a:p>
          <a:p>
            <a:pPr marL="0" indent="0" algn="just">
              <a:buNone/>
            </a:pPr>
            <a:r>
              <a:rPr lang="es-CL" sz="1800" dirty="0" smtClean="0"/>
              <a:t>N°29. Exhortación Apostólica</a:t>
            </a:r>
            <a:endParaRPr lang="es-CL" sz="1800" dirty="0"/>
          </a:p>
        </p:txBody>
      </p:sp>
    </p:spTree>
    <p:extLst>
      <p:ext uri="{BB962C8B-B14F-4D97-AF65-F5344CB8AC3E}">
        <p14:creationId xmlns:p14="http://schemas.microsoft.com/office/powerpoint/2010/main" val="1707662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marL="0" lvl="3" indent="0">
              <a:spcBef>
                <a:spcPts val="1000"/>
              </a:spcBef>
            </a:pPr>
            <a:r>
              <a:rPr lang="es-MX" sz="3200" b="1" dirty="0"/>
              <a:t>2</a:t>
            </a:r>
            <a:r>
              <a:rPr lang="es-MX" sz="3200" b="1" dirty="0" smtClean="0"/>
              <a:t>.- </a:t>
            </a:r>
            <a:r>
              <a:rPr lang="es-MX" sz="3200" b="1" dirty="0"/>
              <a:t>La relación con Nuestro Padre Fundador</a:t>
            </a:r>
            <a:br>
              <a:rPr lang="es-MX" sz="3200" b="1" dirty="0"/>
            </a:br>
            <a:r>
              <a:rPr lang="es-MX" sz="3200" b="1" dirty="0"/>
              <a:t>       </a:t>
            </a:r>
          </a:p>
        </p:txBody>
      </p:sp>
      <p:sp>
        <p:nvSpPr>
          <p:cNvPr id="3" name="Marcador de contenido 2"/>
          <p:cNvSpPr>
            <a:spLocks noGrp="1"/>
          </p:cNvSpPr>
          <p:nvPr>
            <p:ph idx="1"/>
          </p:nvPr>
        </p:nvSpPr>
        <p:spPr>
          <a:xfrm>
            <a:off x="1844917" y="1562099"/>
            <a:ext cx="10018713" cy="3124201"/>
          </a:xfrm>
        </p:spPr>
        <p:txBody>
          <a:bodyPr>
            <a:normAutofit/>
          </a:bodyPr>
          <a:lstStyle/>
          <a:p>
            <a:pPr marL="457200" lvl="3" indent="-457200">
              <a:buFont typeface="Wingdings" panose="05000000000000000000" pitchFamily="2" charset="2"/>
              <a:buChar char="Ø"/>
            </a:pPr>
            <a:r>
              <a:rPr lang="es-MX" sz="2800" dirty="0" smtClean="0"/>
              <a:t>Una formación más sólida y madura en su pensamiento</a:t>
            </a:r>
          </a:p>
          <a:p>
            <a:pPr marL="0" lvl="3" indent="0">
              <a:buNone/>
            </a:pPr>
            <a:endParaRPr lang="es-MX" sz="2800" dirty="0" smtClean="0"/>
          </a:p>
          <a:p>
            <a:pPr marL="457200" lvl="3" indent="-457200">
              <a:buFont typeface="Wingdings" panose="05000000000000000000" pitchFamily="2" charset="2"/>
              <a:buChar char="Ø"/>
            </a:pPr>
            <a:r>
              <a:rPr lang="es-MX" sz="2800" dirty="0" smtClean="0"/>
              <a:t>Una Filialidad creadora</a:t>
            </a:r>
          </a:p>
          <a:p>
            <a:endParaRPr lang="es-CL" dirty="0"/>
          </a:p>
        </p:txBody>
      </p:sp>
      <p:sp>
        <p:nvSpPr>
          <p:cNvPr id="4" name="Rectángulo 3"/>
          <p:cNvSpPr/>
          <p:nvPr/>
        </p:nvSpPr>
        <p:spPr>
          <a:xfrm>
            <a:off x="1389794" y="3921157"/>
            <a:ext cx="10473836" cy="2062103"/>
          </a:xfrm>
          <a:prstGeom prst="rect">
            <a:avLst/>
          </a:prstGeom>
        </p:spPr>
        <p:txBody>
          <a:bodyPr wrap="square">
            <a:spAutoFit/>
          </a:bodyPr>
          <a:lstStyle/>
          <a:p>
            <a:r>
              <a:rPr lang="es-MX" sz="2800" b="1" dirty="0" smtClean="0"/>
              <a:t> 2.1.-Su Posición…. </a:t>
            </a:r>
          </a:p>
          <a:p>
            <a:endParaRPr lang="es-MX" sz="2800" b="1" dirty="0" smtClean="0"/>
          </a:p>
          <a:p>
            <a:pPr lvl="1"/>
            <a:r>
              <a:rPr lang="es-CL" sz="2400" dirty="0" smtClean="0"/>
              <a:t>“</a:t>
            </a:r>
            <a:r>
              <a:rPr lang="es-CL" sz="2400" b="1" dirty="0" smtClean="0"/>
              <a:t>Nada </a:t>
            </a:r>
            <a:r>
              <a:rPr lang="es-CL" sz="2400" b="1" dirty="0"/>
              <a:t>puedo hacer con hombres masificados, sino solo con personas autónomas, hombres o mujeres; con personas capaces de formarse un juicio propio y defenderlo</a:t>
            </a:r>
            <a:r>
              <a:rPr lang="es-CL" sz="2400" dirty="0"/>
              <a:t>”                      </a:t>
            </a:r>
            <a:r>
              <a:rPr lang="es-CL" sz="1600" dirty="0"/>
              <a:t>Kentenich Reader </a:t>
            </a:r>
            <a:r>
              <a:rPr lang="es-CL" sz="1600" dirty="0" err="1"/>
              <a:t>pag</a:t>
            </a:r>
            <a:r>
              <a:rPr lang="es-CL" sz="1600" dirty="0"/>
              <a:t>. 39</a:t>
            </a:r>
            <a:endParaRPr lang="es-CL" sz="2800" dirty="0"/>
          </a:p>
        </p:txBody>
      </p:sp>
    </p:spTree>
    <p:extLst>
      <p:ext uri="{BB962C8B-B14F-4D97-AF65-F5344CB8AC3E}">
        <p14:creationId xmlns:p14="http://schemas.microsoft.com/office/powerpoint/2010/main" val="3384269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fade">
                                      <p:cBhvr>
                                        <p:cTn id="2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bldLvl="4"/>
      <p:bldP spid="4" grpId="0" build="p" bldLvl="5"/>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l"/>
            <a:r>
              <a:rPr lang="es-MX" sz="2800" b="1" dirty="0" smtClean="0"/>
              <a:t>2.2.-Su Actitud de vida….</a:t>
            </a:r>
            <a:endParaRPr lang="es-CL" sz="2800" b="1" dirty="0"/>
          </a:p>
        </p:txBody>
      </p:sp>
      <p:sp>
        <p:nvSpPr>
          <p:cNvPr id="3" name="Marcador de contenido 2"/>
          <p:cNvSpPr>
            <a:spLocks noGrp="1"/>
          </p:cNvSpPr>
          <p:nvPr>
            <p:ph idx="1"/>
          </p:nvPr>
        </p:nvSpPr>
        <p:spPr>
          <a:xfrm>
            <a:off x="1651798" y="1932902"/>
            <a:ext cx="10018713" cy="3257283"/>
          </a:xfrm>
        </p:spPr>
        <p:txBody>
          <a:bodyPr/>
          <a:lstStyle/>
          <a:p>
            <a:pPr marL="0" indent="0">
              <a:buNone/>
            </a:pPr>
            <a:r>
              <a:rPr lang="es-MX" dirty="0" smtClean="0"/>
              <a:t>Fue una Persona cuestionadora, crítica e inclusos algunos lo muestran como Rebelde. </a:t>
            </a:r>
          </a:p>
          <a:p>
            <a:pPr marL="0" indent="0">
              <a:buNone/>
            </a:pPr>
            <a:r>
              <a:rPr lang="es-MX" b="1" dirty="0" smtClean="0"/>
              <a:t>El </a:t>
            </a:r>
            <a:r>
              <a:rPr lang="es-MX" b="1" dirty="0"/>
              <a:t>Padre en una carta dirigida a un amigo prelado </a:t>
            </a:r>
            <a:r>
              <a:rPr lang="es-MX" b="1" dirty="0" smtClean="0"/>
              <a:t>Alemán le señala:</a:t>
            </a:r>
          </a:p>
          <a:p>
            <a:pPr marL="0" indent="0">
              <a:buNone/>
            </a:pPr>
            <a:endParaRPr lang="es-CL" b="1" dirty="0"/>
          </a:p>
          <a:p>
            <a:pPr marL="0" indent="0">
              <a:buNone/>
            </a:pPr>
            <a:endParaRPr lang="es-MX" dirty="0" smtClean="0"/>
          </a:p>
          <a:p>
            <a:pPr marL="0" indent="0">
              <a:buNone/>
            </a:pPr>
            <a:endParaRPr lang="es-MX" dirty="0" smtClean="0"/>
          </a:p>
        </p:txBody>
      </p:sp>
      <p:sp>
        <p:nvSpPr>
          <p:cNvPr id="4" name="Rectángulo 3"/>
          <p:cNvSpPr/>
          <p:nvPr/>
        </p:nvSpPr>
        <p:spPr>
          <a:xfrm>
            <a:off x="1651798" y="3561544"/>
            <a:ext cx="9150479" cy="2246769"/>
          </a:xfrm>
          <a:prstGeom prst="rect">
            <a:avLst/>
          </a:prstGeom>
        </p:spPr>
        <p:txBody>
          <a:bodyPr wrap="square">
            <a:spAutoFit/>
          </a:bodyPr>
          <a:lstStyle/>
          <a:p>
            <a:pPr algn="just"/>
            <a:r>
              <a:rPr lang="es-MX" sz="2000" dirty="0" smtClean="0"/>
              <a:t>“</a:t>
            </a:r>
            <a:r>
              <a:rPr lang="es-MX" sz="2000" dirty="0"/>
              <a:t>Tenemos continua y firmemente en la mira el futuro del mundo y de la Iglesia, sin por eso cortar el contacto con las ideas y la vida del pasado y del presente. Por eso nos resulta comprensible que hayamos chocado con ciertos círculos dentro de la Iglesia que tienen una orientación unilateralmente retrospectiva, que adhieren sólo o casi sólo al pasado, sin ser capaces de integrar a su horizonte y perspectiva de interés la imagen nueva de mundo, sociedad, Iglesia y ser humano……</a:t>
            </a:r>
            <a:r>
              <a:rPr lang="es-MX" sz="2000" b="1" dirty="0"/>
              <a:t>Quiero desafiar a los Obispos”…. </a:t>
            </a:r>
            <a:r>
              <a:rPr lang="es-MX" sz="2000" dirty="0"/>
              <a:t>lo que no significaba belicosidad sino debate fecundo. Completa el autor. </a:t>
            </a:r>
          </a:p>
        </p:txBody>
      </p:sp>
      <p:sp>
        <p:nvSpPr>
          <p:cNvPr id="5" name="Rectángulo 4"/>
          <p:cNvSpPr/>
          <p:nvPr/>
        </p:nvSpPr>
        <p:spPr>
          <a:xfrm>
            <a:off x="3412005" y="6138100"/>
            <a:ext cx="5630067" cy="369332"/>
          </a:xfrm>
          <a:prstGeom prst="rect">
            <a:avLst/>
          </a:prstGeom>
        </p:spPr>
        <p:txBody>
          <a:bodyPr wrap="none">
            <a:spAutoFit/>
          </a:bodyPr>
          <a:lstStyle/>
          <a:p>
            <a:r>
              <a:rPr lang="es-MX" dirty="0"/>
              <a:t>Citado por Cristian </a:t>
            </a:r>
            <a:r>
              <a:rPr lang="es-MX" dirty="0" err="1"/>
              <a:t>Feldmann</a:t>
            </a:r>
            <a:r>
              <a:rPr lang="es-MX" dirty="0"/>
              <a:t> “ Rebelde de Dios</a:t>
            </a:r>
            <a:r>
              <a:rPr lang="es-MX" dirty="0" smtClean="0"/>
              <a:t>” </a:t>
            </a:r>
            <a:r>
              <a:rPr lang="es-MX" dirty="0" err="1" smtClean="0"/>
              <a:t>pag</a:t>
            </a:r>
            <a:r>
              <a:rPr lang="es-MX" dirty="0" smtClean="0"/>
              <a:t>. 170 </a:t>
            </a:r>
            <a:endParaRPr lang="es-CL" dirty="0"/>
          </a:p>
        </p:txBody>
      </p:sp>
    </p:spTree>
    <p:extLst>
      <p:ext uri="{BB962C8B-B14F-4D97-AF65-F5344CB8AC3E}">
        <p14:creationId xmlns:p14="http://schemas.microsoft.com/office/powerpoint/2010/main" val="2867801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dow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smtClean="0"/>
              <a:t>Resumen</a:t>
            </a:r>
            <a:endParaRPr lang="es-CL" b="1" dirty="0"/>
          </a:p>
        </p:txBody>
      </p:sp>
      <p:sp>
        <p:nvSpPr>
          <p:cNvPr id="3" name="Marcador de contenido 2"/>
          <p:cNvSpPr>
            <a:spLocks noGrp="1"/>
          </p:cNvSpPr>
          <p:nvPr>
            <p:ph idx="1"/>
          </p:nvPr>
        </p:nvSpPr>
        <p:spPr>
          <a:xfrm>
            <a:off x="1484310" y="2235925"/>
            <a:ext cx="10018713" cy="3124201"/>
          </a:xfrm>
        </p:spPr>
        <p:txBody>
          <a:bodyPr/>
          <a:lstStyle/>
          <a:p>
            <a:r>
              <a:rPr lang="es-MX" dirty="0" smtClean="0"/>
              <a:t>Hemos sido un Movimiento que propicia el crecimiento y la evaluación permanente de cada uno de sus miembros, pero que no lo aplica en el Movimiento mismo.</a:t>
            </a:r>
            <a:endParaRPr lang="es-CL" dirty="0"/>
          </a:p>
        </p:txBody>
      </p:sp>
    </p:spTree>
    <p:extLst>
      <p:ext uri="{BB962C8B-B14F-4D97-AF65-F5344CB8AC3E}">
        <p14:creationId xmlns:p14="http://schemas.microsoft.com/office/powerpoint/2010/main" val="1603087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1688226" y="2074572"/>
            <a:ext cx="10018713" cy="175259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b="1" dirty="0" smtClean="0"/>
              <a:t>Frente a los medios </a:t>
            </a:r>
            <a:br>
              <a:rPr lang="es-MX" b="1" dirty="0" smtClean="0"/>
            </a:br>
            <a:r>
              <a:rPr lang="es-MX" sz="3200" b="1" dirty="0" smtClean="0"/>
              <a:t>¿Inconsistencia?</a:t>
            </a:r>
            <a:endParaRPr lang="es-CL" sz="3200" b="1" dirty="0"/>
          </a:p>
        </p:txBody>
      </p:sp>
    </p:spTree>
    <p:extLst>
      <p:ext uri="{BB962C8B-B14F-4D97-AF65-F5344CB8AC3E}">
        <p14:creationId xmlns:p14="http://schemas.microsoft.com/office/powerpoint/2010/main" val="29946362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MX" b="1" dirty="0" smtClean="0"/>
              <a:t>FRENTE A LOS FINES</a:t>
            </a:r>
            <a:r>
              <a:rPr lang="es-MX" b="1" dirty="0"/>
              <a:t/>
            </a:r>
            <a:br>
              <a:rPr lang="es-MX" b="1" dirty="0"/>
            </a:br>
            <a:r>
              <a:rPr lang="es-MX" b="1" dirty="0"/>
              <a:t/>
            </a:r>
            <a:br>
              <a:rPr lang="es-MX" b="1" dirty="0"/>
            </a:br>
            <a:r>
              <a:rPr lang="es-MX" b="1" dirty="0"/>
              <a:t> </a:t>
            </a:r>
            <a:r>
              <a:rPr lang="es-MX" b="1" dirty="0" smtClean="0"/>
              <a:t/>
            </a:r>
            <a:br>
              <a:rPr lang="es-MX" b="1" dirty="0" smtClean="0"/>
            </a:br>
            <a:endParaRPr lang="es-CL" sz="2800" b="1" dirty="0"/>
          </a:p>
        </p:txBody>
      </p:sp>
      <p:sp>
        <p:nvSpPr>
          <p:cNvPr id="3" name="Marcador de contenido 2"/>
          <p:cNvSpPr>
            <a:spLocks noGrp="1"/>
          </p:cNvSpPr>
          <p:nvPr>
            <p:ph idx="1"/>
          </p:nvPr>
        </p:nvSpPr>
        <p:spPr>
          <a:xfrm>
            <a:off x="1327597" y="1157638"/>
            <a:ext cx="10515600" cy="2842675"/>
          </a:xfrm>
        </p:spPr>
        <p:txBody>
          <a:bodyPr/>
          <a:lstStyle/>
          <a:p>
            <a:pPr marL="0" indent="0">
              <a:buNone/>
            </a:pPr>
            <a:r>
              <a:rPr lang="es-MX" b="1" dirty="0" smtClean="0"/>
              <a:t>Misión: Construcción del Hombre Nuevo en una Nueva Comunidad</a:t>
            </a:r>
            <a:endParaRPr lang="es-CL" b="1" dirty="0"/>
          </a:p>
        </p:txBody>
      </p:sp>
      <p:sp>
        <p:nvSpPr>
          <p:cNvPr id="4" name="Rectángulo 3"/>
          <p:cNvSpPr/>
          <p:nvPr/>
        </p:nvSpPr>
        <p:spPr>
          <a:xfrm>
            <a:off x="1606671" y="2941841"/>
            <a:ext cx="9773992" cy="3539430"/>
          </a:xfrm>
          <a:prstGeom prst="rect">
            <a:avLst/>
          </a:prstGeom>
        </p:spPr>
        <p:txBody>
          <a:bodyPr wrap="square">
            <a:spAutoFit/>
          </a:bodyPr>
          <a:lstStyle/>
          <a:p>
            <a:pPr algn="just"/>
            <a:r>
              <a:rPr lang="es-CL" sz="3200" b="1" dirty="0"/>
              <a:t>“El hombre nuevo en la comunidad nueva con impronta apostólica universal. En definitiva, se trata de crear un nuevo ordenamiento de la sociedad” </a:t>
            </a:r>
            <a:r>
              <a:rPr lang="es-CL" sz="3200" dirty="0" smtClean="0"/>
              <a:t>PK</a:t>
            </a:r>
          </a:p>
          <a:p>
            <a:pPr algn="just"/>
            <a:endParaRPr lang="es-MX" sz="3200" dirty="0" smtClean="0"/>
          </a:p>
          <a:p>
            <a:pPr algn="just"/>
            <a:endParaRPr lang="es-MX" sz="3200" dirty="0" smtClean="0"/>
          </a:p>
          <a:p>
            <a:pPr algn="just"/>
            <a:endParaRPr lang="es-MX" sz="3200" dirty="0"/>
          </a:p>
          <a:p>
            <a:pPr algn="just"/>
            <a:endParaRPr lang="es-CL" sz="3200" dirty="0"/>
          </a:p>
        </p:txBody>
      </p:sp>
      <p:sp>
        <p:nvSpPr>
          <p:cNvPr id="5" name="Rectángulo 4"/>
          <p:cNvSpPr/>
          <p:nvPr/>
        </p:nvSpPr>
        <p:spPr>
          <a:xfrm>
            <a:off x="1778357" y="5002178"/>
            <a:ext cx="8780440" cy="430887"/>
          </a:xfrm>
          <a:prstGeom prst="rect">
            <a:avLst/>
          </a:prstGeom>
        </p:spPr>
        <p:txBody>
          <a:bodyPr wrap="square">
            <a:spAutoFit/>
          </a:bodyPr>
          <a:lstStyle/>
          <a:p>
            <a:r>
              <a:rPr lang="es-CL" sz="1100" dirty="0" smtClean="0"/>
              <a:t>Conferencia </a:t>
            </a:r>
            <a:r>
              <a:rPr lang="es-CL" sz="1100" dirty="0"/>
              <a:t>en </a:t>
            </a:r>
            <a:r>
              <a:rPr lang="es-CL" sz="1100" dirty="0" err="1"/>
              <a:t>Oberkirch</a:t>
            </a:r>
            <a:r>
              <a:rPr lang="es-CL" sz="1100" dirty="0"/>
              <a:t> (1967), versión literaria tomada de grabación magnética. Aparecido “En Libertad ser plenamente hombres” Herbert King pág. 32</a:t>
            </a:r>
          </a:p>
        </p:txBody>
      </p:sp>
    </p:spTree>
    <p:extLst>
      <p:ext uri="{BB962C8B-B14F-4D97-AF65-F5344CB8AC3E}">
        <p14:creationId xmlns:p14="http://schemas.microsoft.com/office/powerpoint/2010/main" val="1150115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281262" y="2070464"/>
            <a:ext cx="8574622" cy="2616199"/>
          </a:xfrm>
        </p:spPr>
        <p:txBody>
          <a:bodyPr>
            <a:normAutofit/>
          </a:bodyPr>
          <a:lstStyle/>
          <a:p>
            <a:r>
              <a:rPr lang="es-MX" sz="3200" dirty="0" smtClean="0"/>
              <a:t>¿Inconsecuencia y/o Inconsistencia?</a:t>
            </a:r>
            <a:endParaRPr lang="es-CL" sz="3200" dirty="0"/>
          </a:p>
        </p:txBody>
      </p:sp>
      <p:sp>
        <p:nvSpPr>
          <p:cNvPr id="3" name="Subtítulo 2"/>
          <p:cNvSpPr>
            <a:spLocks noGrp="1"/>
          </p:cNvSpPr>
          <p:nvPr>
            <p:ph type="subTitle" idx="1"/>
          </p:nvPr>
        </p:nvSpPr>
        <p:spPr>
          <a:xfrm>
            <a:off x="4606817" y="2070464"/>
            <a:ext cx="6987645" cy="1388534"/>
          </a:xfrm>
        </p:spPr>
        <p:txBody>
          <a:bodyPr>
            <a:normAutofit/>
          </a:bodyPr>
          <a:lstStyle/>
          <a:p>
            <a:r>
              <a:rPr lang="es-MX" sz="3200" b="1" dirty="0" smtClean="0"/>
              <a:t>“Debemos aspirar siempre a los más grandes ideales” PK</a:t>
            </a:r>
            <a:endParaRPr lang="es-CL" sz="3200" b="1" dirty="0"/>
          </a:p>
        </p:txBody>
      </p:sp>
      <p:sp>
        <p:nvSpPr>
          <p:cNvPr id="4" name="CuadroTexto 3"/>
          <p:cNvSpPr txBox="1"/>
          <p:nvPr/>
        </p:nvSpPr>
        <p:spPr>
          <a:xfrm>
            <a:off x="4417454" y="1030288"/>
            <a:ext cx="3151119" cy="523220"/>
          </a:xfrm>
          <a:prstGeom prst="rect">
            <a:avLst/>
          </a:prstGeom>
          <a:noFill/>
        </p:spPr>
        <p:txBody>
          <a:bodyPr wrap="none" rtlCol="0">
            <a:spAutoFit/>
          </a:bodyPr>
          <a:lstStyle/>
          <a:p>
            <a:r>
              <a:rPr lang="es-MX" sz="2800" b="1" dirty="0" smtClean="0"/>
              <a:t>Schoenstatt Chileno</a:t>
            </a:r>
            <a:endParaRPr lang="es-CL" sz="2800" b="1" dirty="0"/>
          </a:p>
        </p:txBody>
      </p:sp>
    </p:spTree>
    <p:extLst>
      <p:ext uri="{BB962C8B-B14F-4D97-AF65-F5344CB8AC3E}">
        <p14:creationId xmlns:p14="http://schemas.microsoft.com/office/powerpoint/2010/main" val="3714227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b="1" dirty="0" smtClean="0"/>
              <a:t>Confusión entre Fines y Medios</a:t>
            </a:r>
            <a:endParaRPr lang="es-CL" b="1" dirty="0"/>
          </a:p>
        </p:txBody>
      </p:sp>
      <p:sp>
        <p:nvSpPr>
          <p:cNvPr id="3" name="Marcador de contenido 2"/>
          <p:cNvSpPr>
            <a:spLocks noGrp="1"/>
          </p:cNvSpPr>
          <p:nvPr>
            <p:ph idx="1"/>
          </p:nvPr>
        </p:nvSpPr>
        <p:spPr>
          <a:xfrm>
            <a:off x="1394157" y="2177602"/>
            <a:ext cx="10018713" cy="3124201"/>
          </a:xfrm>
        </p:spPr>
        <p:txBody>
          <a:bodyPr/>
          <a:lstStyle/>
          <a:p>
            <a:pPr marL="457200" lvl="1" indent="0" algn="just">
              <a:buNone/>
            </a:pPr>
            <a:r>
              <a:rPr lang="es-MX" sz="2400" b="1" dirty="0" smtClean="0"/>
              <a:t>Schoenstatt: ¿Movimiento de </a:t>
            </a:r>
            <a:r>
              <a:rPr lang="es-MX" sz="2400" b="1" dirty="0"/>
              <a:t>Autoeducación o Movimiento de </a:t>
            </a:r>
            <a:r>
              <a:rPr lang="es-MX" sz="2400" b="1" dirty="0" smtClean="0"/>
              <a:t>Renovación</a:t>
            </a:r>
            <a:r>
              <a:rPr lang="es-MX" sz="2400" b="1" dirty="0"/>
              <a:t>?</a:t>
            </a:r>
            <a:r>
              <a:rPr lang="es-CL" sz="2400" dirty="0"/>
              <a:t> </a:t>
            </a:r>
          </a:p>
        </p:txBody>
      </p:sp>
    </p:spTree>
    <p:extLst>
      <p:ext uri="{BB962C8B-B14F-4D97-AF65-F5344CB8AC3E}">
        <p14:creationId xmlns:p14="http://schemas.microsoft.com/office/powerpoint/2010/main" val="3394931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48704" y="1044261"/>
            <a:ext cx="10018713" cy="5073204"/>
          </a:xfrm>
        </p:spPr>
        <p:txBody>
          <a:bodyPr>
            <a:noAutofit/>
          </a:bodyPr>
          <a:lstStyle/>
          <a:p>
            <a:pPr marL="0" indent="0">
              <a:buNone/>
            </a:pPr>
            <a:r>
              <a:rPr lang="es-MX" b="1" dirty="0" smtClean="0"/>
              <a:t> </a:t>
            </a:r>
            <a:r>
              <a:rPr lang="es-MX" sz="2800" b="1" dirty="0" smtClean="0"/>
              <a:t>En Principios </a:t>
            </a:r>
            <a:r>
              <a:rPr lang="es-MX" sz="2800" b="1" dirty="0"/>
              <a:t>Generales del Movimiento Apostólico de </a:t>
            </a:r>
            <a:r>
              <a:rPr lang="es-MX" sz="2800" b="1" dirty="0" smtClean="0"/>
              <a:t>Schoenstatt…..</a:t>
            </a:r>
          </a:p>
          <a:p>
            <a:pPr>
              <a:buFont typeface="Wingdings" panose="05000000000000000000" pitchFamily="2" charset="2"/>
              <a:buChar char="Ø"/>
            </a:pPr>
            <a:endParaRPr lang="es-MX" dirty="0"/>
          </a:p>
          <a:p>
            <a:pPr>
              <a:buFont typeface="Wingdings" panose="05000000000000000000" pitchFamily="2" charset="2"/>
              <a:buChar char="Ø"/>
            </a:pPr>
            <a:r>
              <a:rPr lang="es-MX" dirty="0" smtClean="0"/>
              <a:t>Tesis: “El Movimiento Apostólico es obra e instrumento escogido en las manos de la </a:t>
            </a:r>
            <a:r>
              <a:rPr lang="es-MX" dirty="0" err="1" smtClean="0"/>
              <a:t>Sma</a:t>
            </a:r>
            <a:r>
              <a:rPr lang="es-MX" dirty="0" smtClean="0"/>
              <a:t>. Virgen para la renovación religioso-moral del mundo en Cristo”</a:t>
            </a:r>
          </a:p>
          <a:p>
            <a:pPr>
              <a:buFont typeface="Wingdings" panose="05000000000000000000" pitchFamily="2" charset="2"/>
              <a:buChar char="Ø"/>
            </a:pPr>
            <a:endParaRPr lang="es-MX" dirty="0" smtClean="0"/>
          </a:p>
          <a:p>
            <a:pPr>
              <a:buFont typeface="Wingdings" panose="05000000000000000000" pitchFamily="2" charset="2"/>
              <a:buChar char="Ø"/>
            </a:pPr>
            <a:r>
              <a:rPr lang="es-MX" dirty="0" smtClean="0"/>
              <a:t>“La Causa </a:t>
            </a:r>
            <a:r>
              <a:rPr lang="es-MX" dirty="0" err="1" smtClean="0"/>
              <a:t>Finalis</a:t>
            </a:r>
            <a:r>
              <a:rPr lang="es-MX" dirty="0" smtClean="0"/>
              <a:t>: Está expresada en las palabras: para la renovación religioso-moral del mundo en Cristo. Por lo tanto, se refiere al apostolado universal.”</a:t>
            </a:r>
          </a:p>
          <a:p>
            <a:endParaRPr lang="es-MX" dirty="0"/>
          </a:p>
          <a:p>
            <a:pPr marL="0" indent="0">
              <a:buNone/>
            </a:pPr>
            <a:r>
              <a:rPr lang="es-MX" sz="1800" dirty="0" smtClean="0"/>
              <a:t>JK. Principios Generales del Movimiento Apostólico de Schoenstatt, versión 1960, pag.14 y 39</a:t>
            </a:r>
            <a:endParaRPr lang="es-CL" sz="1800" dirty="0"/>
          </a:p>
        </p:txBody>
      </p:sp>
    </p:spTree>
    <p:extLst>
      <p:ext uri="{BB962C8B-B14F-4D97-AF65-F5344CB8AC3E}">
        <p14:creationId xmlns:p14="http://schemas.microsoft.com/office/powerpoint/2010/main" val="350204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linds(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91992" y="1400621"/>
            <a:ext cx="10515600" cy="5283513"/>
          </a:xfrm>
        </p:spPr>
        <p:txBody>
          <a:bodyPr>
            <a:normAutofit/>
          </a:bodyPr>
          <a:lstStyle/>
          <a:p>
            <a:pPr marL="0" indent="0" algn="just">
              <a:buNone/>
            </a:pPr>
            <a:r>
              <a:rPr lang="es-CL" sz="2800" dirty="0"/>
              <a:t>“No queremos sentarnos en nuestra pieza y rezar, ni queremos encarnar en nuestras filas al benedictismo y cultivar una vida silenciosa e interior. </a:t>
            </a:r>
            <a:r>
              <a:rPr lang="es-CL" sz="2800" b="1" dirty="0"/>
              <a:t>Ciertamente que eso lo queremos también, pero solamente con el fin de llegar a ser, en última instancia, conquistadores del mundo. </a:t>
            </a:r>
            <a:r>
              <a:rPr lang="es-CL" sz="2800" dirty="0"/>
              <a:t>Queremos realizar nuevamente la aventura de Colón: construir un nuevo mundo y colocarlo a los pies de Dios. Queremos participar en la gran misión de la Santísima Virgen para el tiempo actual.” </a:t>
            </a:r>
            <a:endParaRPr lang="es-CL" sz="2800" dirty="0" smtClean="0"/>
          </a:p>
          <a:p>
            <a:pPr marL="0" indent="0" algn="just">
              <a:buNone/>
            </a:pPr>
            <a:r>
              <a:rPr lang="es-CL" dirty="0" smtClean="0"/>
              <a:t>PK. De </a:t>
            </a:r>
            <a:r>
              <a:rPr lang="es-CL" dirty="0"/>
              <a:t>Semana de Octubre </a:t>
            </a:r>
            <a:r>
              <a:rPr lang="es-CL" dirty="0" smtClean="0"/>
              <a:t>– 1967</a:t>
            </a:r>
          </a:p>
          <a:p>
            <a:pPr marL="0" indent="0" algn="just">
              <a:buNone/>
            </a:pPr>
            <a:endParaRPr lang="es-CL" dirty="0"/>
          </a:p>
          <a:p>
            <a:pPr algn="just"/>
            <a:endParaRPr lang="es-CL" dirty="0"/>
          </a:p>
        </p:txBody>
      </p:sp>
    </p:spTree>
    <p:extLst>
      <p:ext uri="{BB962C8B-B14F-4D97-AF65-F5344CB8AC3E}">
        <p14:creationId xmlns:p14="http://schemas.microsoft.com/office/powerpoint/2010/main" val="1184156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58225" y="1289499"/>
            <a:ext cx="10515600" cy="4351338"/>
          </a:xfrm>
        </p:spPr>
        <p:txBody>
          <a:bodyPr>
            <a:noAutofit/>
          </a:bodyPr>
          <a:lstStyle/>
          <a:p>
            <a:pPr marL="0" indent="0" algn="just">
              <a:buNone/>
            </a:pPr>
            <a:r>
              <a:rPr lang="es-CL" dirty="0" smtClean="0"/>
              <a:t>“¿</a:t>
            </a:r>
            <a:r>
              <a:rPr lang="es-CL" dirty="0"/>
              <a:t>Qué es lo que queremos? Ser directivos en la sociedad, en la política, en la economía. Por todas partes debemos tener personas que pongan allí la mano en el remo…. Más precisamente: esta transformación del mundo, el mundo que tiene que cambiar, que es el programa que Marx dio a los suyos, no la queremos dejar en manos de otros para después, con pena y esfuerzo, correr tras ellos con el agua bautismal. No. ¿Qué debemos hacer, qué es lo que queremos? Dar nosotros mismos una nueva faz al mundo.” PK</a:t>
            </a:r>
          </a:p>
          <a:p>
            <a:pPr marL="0" indent="0" algn="just">
              <a:buNone/>
            </a:pPr>
            <a:endParaRPr lang="es-CL" sz="2000" dirty="0"/>
          </a:p>
          <a:p>
            <a:pPr marL="0" indent="0" algn="just">
              <a:buNone/>
            </a:pPr>
            <a:r>
              <a:rPr lang="es-CL" sz="2000" dirty="0"/>
              <a:t>Retiro Padres de Schoenstatt - 1967</a:t>
            </a:r>
          </a:p>
        </p:txBody>
      </p:sp>
    </p:spTree>
    <p:extLst>
      <p:ext uri="{BB962C8B-B14F-4D97-AF65-F5344CB8AC3E}">
        <p14:creationId xmlns:p14="http://schemas.microsoft.com/office/powerpoint/2010/main" val="2633709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2"/>
          <p:cNvSpPr txBox="1">
            <a:spLocks/>
          </p:cNvSpPr>
          <p:nvPr/>
        </p:nvSpPr>
        <p:spPr>
          <a:xfrm>
            <a:off x="1362667" y="1501301"/>
            <a:ext cx="10018713" cy="3124201"/>
          </a:xfrm>
          <a:prstGeom prst="rect">
            <a:avLst/>
          </a:prstGeom>
        </p:spPr>
        <p:txBody>
          <a:bodyP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457200" lvl="1" indent="0" algn="just">
              <a:buNone/>
            </a:pPr>
            <a:endParaRPr lang="es-CL" sz="2400" dirty="0" smtClean="0"/>
          </a:p>
          <a:p>
            <a:pPr marL="457200" lvl="1" indent="0" algn="just">
              <a:buNone/>
            </a:pPr>
            <a:r>
              <a:rPr lang="es-CL" sz="2400" dirty="0" smtClean="0"/>
              <a:t>Fines </a:t>
            </a:r>
            <a:r>
              <a:rPr lang="es-CL" sz="2400" dirty="0"/>
              <a:t>de Schoenstatt: </a:t>
            </a:r>
            <a:r>
              <a:rPr lang="es-CL" sz="2400" dirty="0">
                <a:hlinkClick r:id="rId2"/>
              </a:rPr>
              <a:t>www.schoenstatt.cl</a:t>
            </a:r>
            <a:endParaRPr lang="es-CL" sz="2400" dirty="0"/>
          </a:p>
          <a:p>
            <a:pPr marL="914400" lvl="2" indent="0">
              <a:buFont typeface="Arial"/>
              <a:buNone/>
            </a:pPr>
            <a:r>
              <a:rPr lang="es-CL" sz="2400" dirty="0" smtClean="0"/>
              <a:t>“Schoenstatt, como movimiento, tiene tres objetivos fundamentales, encuadrados en el objetivo básico de ser un movimiento de educadores y educación religioso-moral. Schoenstatt es un movimiento de educación integral de la fe; como lo decía el fundador, quiere hacer de enlace entre la teoría y la praxis". </a:t>
            </a:r>
            <a:br>
              <a:rPr lang="es-CL" sz="2400" dirty="0" smtClean="0"/>
            </a:br>
            <a:endParaRPr lang="es-MX" sz="2400" dirty="0" smtClean="0"/>
          </a:p>
          <a:p>
            <a:pPr lvl="1" algn="just">
              <a:buFont typeface="Wingdings" panose="05000000000000000000" pitchFamily="2" charset="2"/>
              <a:buChar char="Ø"/>
            </a:pPr>
            <a:endParaRPr lang="es-MX" sz="2400" dirty="0" smtClean="0"/>
          </a:p>
          <a:p>
            <a:pPr lvl="2" algn="just">
              <a:buFont typeface="Wingdings" panose="05000000000000000000" pitchFamily="2" charset="2"/>
              <a:buChar char="Ø"/>
            </a:pPr>
            <a:endParaRPr lang="es-MX" sz="2000" dirty="0" smtClean="0"/>
          </a:p>
          <a:p>
            <a:pPr lvl="2" algn="just">
              <a:buFont typeface="Wingdings" panose="05000000000000000000" pitchFamily="2" charset="2"/>
              <a:buChar char="Ø"/>
            </a:pPr>
            <a:endParaRPr lang="es-MX" sz="2000" dirty="0" smtClean="0"/>
          </a:p>
          <a:p>
            <a:pPr lvl="2" algn="just">
              <a:buFont typeface="Wingdings" panose="05000000000000000000" pitchFamily="2" charset="2"/>
              <a:buChar char="Ø"/>
            </a:pPr>
            <a:endParaRPr lang="es-MX" sz="2000" dirty="0" smtClean="0"/>
          </a:p>
          <a:p>
            <a:pPr lvl="2" algn="just">
              <a:buFont typeface="Wingdings" panose="05000000000000000000" pitchFamily="2" charset="2"/>
              <a:buChar char="Ø"/>
            </a:pPr>
            <a:endParaRPr lang="es-MX" sz="2000" dirty="0" smtClean="0"/>
          </a:p>
          <a:p>
            <a:pPr marL="914400" lvl="2" indent="0" algn="just">
              <a:buFont typeface="Arial"/>
              <a:buNone/>
            </a:pPr>
            <a:endParaRPr lang="es-MX" sz="2000" dirty="0" smtClean="0"/>
          </a:p>
        </p:txBody>
      </p:sp>
      <p:sp>
        <p:nvSpPr>
          <p:cNvPr id="4" name="CuadroTexto 3"/>
          <p:cNvSpPr txBox="1"/>
          <p:nvPr/>
        </p:nvSpPr>
        <p:spPr>
          <a:xfrm>
            <a:off x="1465698" y="566671"/>
            <a:ext cx="6774288" cy="646331"/>
          </a:xfrm>
          <a:prstGeom prst="rect">
            <a:avLst/>
          </a:prstGeom>
          <a:noFill/>
        </p:spPr>
        <p:txBody>
          <a:bodyPr wrap="square" rtlCol="0">
            <a:spAutoFit/>
          </a:bodyPr>
          <a:lstStyle/>
          <a:p>
            <a:r>
              <a:rPr lang="es-MX" sz="3600" b="1" dirty="0" smtClean="0"/>
              <a:t>Visión del Schoenstatt Chileno</a:t>
            </a:r>
            <a:endParaRPr lang="es-CL" sz="3600" b="1" dirty="0"/>
          </a:p>
        </p:txBody>
      </p:sp>
    </p:spTree>
    <p:extLst>
      <p:ext uri="{BB962C8B-B14F-4D97-AF65-F5344CB8AC3E}">
        <p14:creationId xmlns:p14="http://schemas.microsoft.com/office/powerpoint/2010/main" val="589671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blinds(horizontal)">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linds(horizontal)">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16830" y="1418652"/>
            <a:ext cx="10515600" cy="4351338"/>
          </a:xfrm>
        </p:spPr>
        <p:txBody>
          <a:bodyPr>
            <a:noAutofit/>
          </a:bodyPr>
          <a:lstStyle/>
          <a:p>
            <a:pPr marL="0" indent="0">
              <a:buNone/>
            </a:pPr>
            <a:r>
              <a:rPr lang="es-CL" sz="2000" dirty="0" smtClean="0"/>
              <a:t>“</a:t>
            </a:r>
            <a:r>
              <a:rPr lang="es-CL" sz="2000" u="sng" dirty="0" smtClean="0">
                <a:effectLst>
                  <a:outerShdw blurRad="38100" dist="38100" dir="2700000" algn="tl">
                    <a:srgbClr val="000000">
                      <a:alpha val="43137"/>
                    </a:srgbClr>
                  </a:outerShdw>
                </a:effectLst>
              </a:rPr>
              <a:t>Los </a:t>
            </a:r>
            <a:r>
              <a:rPr lang="es-CL" sz="2000" u="sng" dirty="0">
                <a:effectLst>
                  <a:outerShdw blurRad="38100" dist="38100" dir="2700000" algn="tl">
                    <a:srgbClr val="000000">
                      <a:alpha val="43137"/>
                    </a:srgbClr>
                  </a:outerShdw>
                </a:effectLst>
              </a:rPr>
              <a:t>movimientos </a:t>
            </a:r>
            <a:r>
              <a:rPr lang="es-CL" sz="2000" dirty="0"/>
              <a:t>y las instituciones </a:t>
            </a:r>
            <a:r>
              <a:rPr lang="es-CL" sz="2000" dirty="0" smtClean="0"/>
              <a:t>diocesanas </a:t>
            </a:r>
            <a:r>
              <a:rPr lang="es-CL" sz="2000" dirty="0"/>
              <a:t>tienen esa participación en el pastoreo del Obispo, tienen algo de pastores. Pastores de gente, de pueblo. ¡¡Qué triste cuando un movimiento o una institución se enferma y en vez de ser pastores de pueblo, se convierten en “peinadores de ovejitas” y se pasan todo el tiempo en las reuniones “maquillándose el alma”!!</a:t>
            </a:r>
            <a:br>
              <a:rPr lang="es-CL" sz="2000" dirty="0"/>
            </a:br>
            <a:r>
              <a:rPr lang="es-CL" sz="2000" dirty="0"/>
              <a:t>¿Cuántos “maquilladores” hay? No sé, esperemos que sean pocos. Pero qué daño nos hacen aquellos que viven para “mirarse el ombligo” </a:t>
            </a:r>
            <a:r>
              <a:rPr lang="es-CL" sz="2000" dirty="0" smtClean="0"/>
              <a:t> </a:t>
            </a:r>
            <a:r>
              <a:rPr lang="es-CL" sz="2000" dirty="0"/>
              <a:t>y no salen a misionar. No salen a dar la herencia que han recibido gratuitamente por pura gracia de Jesucristo, por puro amor del Padre en comunión con el Espíritu Santo</a:t>
            </a:r>
            <a:r>
              <a:rPr lang="es-CL" sz="2000" dirty="0" smtClean="0"/>
              <a:t>.</a:t>
            </a:r>
          </a:p>
          <a:p>
            <a:pPr marL="0" indent="0">
              <a:buNone/>
            </a:pPr>
            <a:r>
              <a:rPr lang="es-CL" sz="2000" dirty="0"/>
              <a:t>¡Cuidado! Cuidado con las élites. Las élites se cierran en la burbuja, pierden el horizonte misionero, pierden el empuje, pierden el coraje. Las instituciones y movimientos tienen que dar la herencia. </a:t>
            </a:r>
            <a:r>
              <a:rPr lang="es-CL" sz="2000" dirty="0" smtClean="0"/>
              <a:t>”</a:t>
            </a:r>
          </a:p>
          <a:p>
            <a:pPr marL="0" indent="0" algn="just">
              <a:buNone/>
            </a:pPr>
            <a:r>
              <a:rPr lang="es-CL" sz="2000" dirty="0" smtClean="0"/>
              <a:t>“Como </a:t>
            </a:r>
            <a:r>
              <a:rPr lang="es-CL" sz="2000" dirty="0"/>
              <a:t>Obispo les pido: Por favor, no se guarden la herencia en la vitrina para mostrársela a las visitas. Llévenla a la calle, busquen horizontes misioneros, “juéguensela” todas los días, que esta herencia, que tan gratuitamente hemos recibido, sea fermento de esta ciudad</a:t>
            </a:r>
            <a:r>
              <a:rPr lang="es-CL" sz="2000" dirty="0" smtClean="0"/>
              <a:t>.”</a:t>
            </a:r>
          </a:p>
        </p:txBody>
      </p:sp>
      <p:sp>
        <p:nvSpPr>
          <p:cNvPr id="2" name="Rectángulo 1"/>
          <p:cNvSpPr/>
          <p:nvPr/>
        </p:nvSpPr>
        <p:spPr>
          <a:xfrm>
            <a:off x="2785726" y="203684"/>
            <a:ext cx="8121759" cy="707886"/>
          </a:xfrm>
          <a:prstGeom prst="rect">
            <a:avLst/>
          </a:prstGeom>
        </p:spPr>
        <p:txBody>
          <a:bodyPr wrap="square">
            <a:spAutoFit/>
          </a:bodyPr>
          <a:lstStyle/>
          <a:p>
            <a:pPr algn="just"/>
            <a:r>
              <a:rPr lang="es-CL" sz="2000" b="1" dirty="0"/>
              <a:t>Mons. Jorge </a:t>
            </a:r>
            <a:r>
              <a:rPr lang="es-CL" sz="2000" b="1" dirty="0" err="1"/>
              <a:t>Bergoglio</a:t>
            </a:r>
            <a:r>
              <a:rPr lang="es-CL" sz="2000" b="1" dirty="0"/>
              <a:t> a los Movimientos laicales</a:t>
            </a:r>
            <a:br>
              <a:rPr lang="es-CL" sz="2000" b="1" dirty="0"/>
            </a:br>
            <a:r>
              <a:rPr lang="es-CL" sz="2000" b="1" dirty="0"/>
              <a:t>Sábado 29 de mayo de 1999 - Fiesta de la Santísima Trinidad</a:t>
            </a:r>
          </a:p>
        </p:txBody>
      </p:sp>
    </p:spTree>
    <p:extLst>
      <p:ext uri="{BB962C8B-B14F-4D97-AF65-F5344CB8AC3E}">
        <p14:creationId xmlns:p14="http://schemas.microsoft.com/office/powerpoint/2010/main" val="3340800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4"/>
          <p:cNvSpPr>
            <a:spLocks noGrp="1"/>
          </p:cNvSpPr>
          <p:nvPr>
            <p:ph type="subTitle" idx="1"/>
          </p:nvPr>
        </p:nvSpPr>
        <p:spPr/>
        <p:txBody>
          <a:bodyPr>
            <a:normAutofit/>
          </a:bodyPr>
          <a:lstStyle/>
          <a:p>
            <a:r>
              <a:rPr lang="es-MX" sz="4000" dirty="0" smtClean="0"/>
              <a:t>Consecuencias</a:t>
            </a:r>
            <a:endParaRPr lang="es-CL" sz="4000" dirty="0"/>
          </a:p>
        </p:txBody>
      </p:sp>
    </p:spTree>
    <p:extLst>
      <p:ext uri="{BB962C8B-B14F-4D97-AF65-F5344CB8AC3E}">
        <p14:creationId xmlns:p14="http://schemas.microsoft.com/office/powerpoint/2010/main" val="14632398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600" b="1" dirty="0"/>
              <a:t>1</a:t>
            </a:r>
            <a:r>
              <a:rPr lang="es-MX" sz="3600" b="1" dirty="0" smtClean="0"/>
              <a:t>.- Falta de claridad frente a la misión</a:t>
            </a:r>
            <a:endParaRPr lang="es-CL" sz="3600" b="1" dirty="0"/>
          </a:p>
        </p:txBody>
      </p:sp>
      <p:sp>
        <p:nvSpPr>
          <p:cNvPr id="3" name="Marcador de contenido 2"/>
          <p:cNvSpPr>
            <a:spLocks noGrp="1"/>
          </p:cNvSpPr>
          <p:nvPr>
            <p:ph idx="1"/>
          </p:nvPr>
        </p:nvSpPr>
        <p:spPr>
          <a:xfrm>
            <a:off x="1484310" y="2525484"/>
            <a:ext cx="10018713" cy="3124201"/>
          </a:xfrm>
        </p:spPr>
        <p:txBody>
          <a:bodyPr>
            <a:noAutofit/>
          </a:bodyPr>
          <a:lstStyle/>
          <a:p>
            <a:pPr marL="914400" lvl="2" indent="0" algn="ctr">
              <a:buNone/>
            </a:pPr>
            <a:r>
              <a:rPr lang="es-MX" sz="2400" dirty="0" smtClean="0"/>
              <a:t>Licuando el pensamiento del PK</a:t>
            </a:r>
          </a:p>
          <a:p>
            <a:pPr marL="457200" lvl="1" indent="0">
              <a:buNone/>
            </a:pPr>
            <a:endParaRPr lang="es-CL" dirty="0"/>
          </a:p>
          <a:p>
            <a:pPr lvl="1"/>
            <a:r>
              <a:rPr lang="es-MX" dirty="0" smtClean="0"/>
              <a:t> El Padre sentía que nuestra misión era revolucionaria y la pone al mismo nivel de la Visión Marxista. </a:t>
            </a:r>
          </a:p>
          <a:p>
            <a:pPr marL="457200" lvl="1" indent="0">
              <a:buNone/>
            </a:pPr>
            <a:r>
              <a:rPr lang="es-MX" dirty="0"/>
              <a:t> </a:t>
            </a:r>
            <a:r>
              <a:rPr lang="es-MX" dirty="0" smtClean="0"/>
              <a:t>         </a:t>
            </a:r>
            <a:r>
              <a:rPr lang="es-MX" b="1" dirty="0" smtClean="0"/>
              <a:t> El materialismo dialéctico V/S La </a:t>
            </a:r>
            <a:r>
              <a:rPr lang="es-MX" b="1" dirty="0"/>
              <a:t>f</a:t>
            </a:r>
            <a:r>
              <a:rPr lang="es-MX" b="1" dirty="0" smtClean="0"/>
              <a:t>e práctica en la divina providencia</a:t>
            </a:r>
          </a:p>
          <a:p>
            <a:pPr lvl="1"/>
            <a:r>
              <a:rPr lang="es-MX" dirty="0" smtClean="0"/>
              <a:t>¿Cómo el Fundador había pensado solo en como desarrollar el Hombre Nuevo, pero no había pensado nada en la sociedad?</a:t>
            </a:r>
          </a:p>
          <a:p>
            <a:pPr marL="457200" lvl="1" indent="0">
              <a:buNone/>
            </a:pPr>
            <a:endParaRPr lang="es-CL" dirty="0" smtClean="0"/>
          </a:p>
          <a:p>
            <a:pPr lvl="1"/>
            <a:r>
              <a:rPr lang="es-MX" dirty="0" smtClean="0"/>
              <a:t> </a:t>
            </a:r>
            <a:r>
              <a:rPr lang="es-MX" b="1" dirty="0" smtClean="0"/>
              <a:t>El SOLIDARISMO </a:t>
            </a:r>
            <a:r>
              <a:rPr lang="es-MX" dirty="0" smtClean="0"/>
              <a:t>aparece como modelo de sociedad </a:t>
            </a:r>
            <a:r>
              <a:rPr lang="es-MX" b="1" dirty="0" smtClean="0"/>
              <a:t>solo hace unos años</a:t>
            </a:r>
            <a:r>
              <a:rPr lang="es-MX" dirty="0" smtClean="0"/>
              <a:t> </a:t>
            </a:r>
          </a:p>
          <a:p>
            <a:pPr marL="457200" lvl="1" indent="0">
              <a:buNone/>
            </a:pPr>
            <a:r>
              <a:rPr lang="es-MX" dirty="0"/>
              <a:t> </a:t>
            </a:r>
            <a:r>
              <a:rPr lang="es-MX" dirty="0" smtClean="0"/>
              <a:t>                                                       </a:t>
            </a:r>
            <a:r>
              <a:rPr lang="es-MX" sz="2400" b="1" dirty="0" smtClean="0"/>
              <a:t>¿Cuál es la razón?</a:t>
            </a:r>
          </a:p>
          <a:p>
            <a:pPr marL="457200" lvl="1" indent="0">
              <a:buNone/>
            </a:pPr>
            <a:endParaRPr lang="es-CL" dirty="0"/>
          </a:p>
        </p:txBody>
      </p:sp>
    </p:spTree>
    <p:extLst>
      <p:ext uri="{BB962C8B-B14F-4D97-AF65-F5344CB8AC3E}">
        <p14:creationId xmlns:p14="http://schemas.microsoft.com/office/powerpoint/2010/main" val="3943764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linds(horizontal)">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42643" y="428222"/>
            <a:ext cx="10018713" cy="1752599"/>
          </a:xfrm>
        </p:spPr>
        <p:txBody>
          <a:bodyPr>
            <a:normAutofit/>
          </a:bodyPr>
          <a:lstStyle/>
          <a:p>
            <a:pPr algn="l"/>
            <a:r>
              <a:rPr lang="es-MX" sz="3200" b="1" dirty="0"/>
              <a:t>E</a:t>
            </a:r>
            <a:r>
              <a:rPr lang="es-MX" sz="3200" b="1" dirty="0" smtClean="0"/>
              <a:t>l Padre ya percibió algo el 67….</a:t>
            </a:r>
            <a:endParaRPr lang="es-CL" sz="3200" b="1" dirty="0"/>
          </a:p>
        </p:txBody>
      </p:sp>
      <p:sp>
        <p:nvSpPr>
          <p:cNvPr id="3" name="Marcador de contenido 2"/>
          <p:cNvSpPr>
            <a:spLocks noGrp="1"/>
          </p:cNvSpPr>
          <p:nvPr>
            <p:ph idx="1"/>
          </p:nvPr>
        </p:nvSpPr>
        <p:spPr>
          <a:xfrm>
            <a:off x="1667192" y="2575558"/>
            <a:ext cx="10018713" cy="3124201"/>
          </a:xfrm>
        </p:spPr>
        <p:txBody>
          <a:bodyPr>
            <a:noAutofit/>
          </a:bodyPr>
          <a:lstStyle/>
          <a:p>
            <a:pPr marL="0" indent="0">
              <a:buNone/>
            </a:pPr>
            <a:r>
              <a:rPr lang="es-CL" b="1" u="sng" dirty="0" smtClean="0"/>
              <a:t>“</a:t>
            </a:r>
            <a:r>
              <a:rPr lang="es-CL" b="1" u="sng" dirty="0"/>
              <a:t>Sin duda, y esto tenemos que reconocerlo plenamente, nos hemos compenetrado demasiado poco de estas metas. </a:t>
            </a:r>
            <a:r>
              <a:rPr lang="es-CL" dirty="0"/>
              <a:t>Mantengamos esto fuertemente: si queremos llegar a ser hombres del más allá en el sentido del tiempo actual, entonces se trata de ser no solamente apasionados por Dios sino también apasionados por el hombre. Se trata, por tanto, no sólo de hacer que los hombres se sientan en casa en el cielo, es decir, en el mundo del más allá, sino también de impulsarlos a forjar una nueva creación, un nuevo orden social, a gestar un nuevo orden social  que  solucione  los  grandes  problemas  económicos  y políticos  que  afectan  a  los desheredados de todos los países, especialmente en </a:t>
            </a:r>
            <a:r>
              <a:rPr lang="es-CL" dirty="0" smtClean="0"/>
              <a:t>Sudamérica”. </a:t>
            </a:r>
            <a:endParaRPr lang="es-CL" dirty="0"/>
          </a:p>
          <a:p>
            <a:pPr marL="0" indent="0">
              <a:buNone/>
            </a:pPr>
            <a:r>
              <a:rPr lang="es-CL" sz="1800" dirty="0" smtClean="0"/>
              <a:t>PK. Retiro </a:t>
            </a:r>
            <a:r>
              <a:rPr lang="es-CL" sz="1800" dirty="0"/>
              <a:t>Padres de Schoenstatt - 1967</a:t>
            </a:r>
          </a:p>
        </p:txBody>
      </p:sp>
    </p:spTree>
    <p:extLst>
      <p:ext uri="{BB962C8B-B14F-4D97-AF65-F5344CB8AC3E}">
        <p14:creationId xmlns:p14="http://schemas.microsoft.com/office/powerpoint/2010/main" val="2218479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600" b="1" dirty="0" smtClean="0"/>
              <a:t>2.-Un Movimiento Apostólico con pocos Apóstoles</a:t>
            </a:r>
            <a:endParaRPr lang="es-CL" sz="3600" b="1" dirty="0"/>
          </a:p>
        </p:txBody>
      </p:sp>
      <p:sp>
        <p:nvSpPr>
          <p:cNvPr id="3" name="Marcador de contenido 2"/>
          <p:cNvSpPr>
            <a:spLocks noGrp="1"/>
          </p:cNvSpPr>
          <p:nvPr>
            <p:ph idx="1"/>
          </p:nvPr>
        </p:nvSpPr>
        <p:spPr>
          <a:xfrm>
            <a:off x="1381280" y="3185374"/>
            <a:ext cx="10018713" cy="3124201"/>
          </a:xfrm>
        </p:spPr>
        <p:txBody>
          <a:bodyPr>
            <a:noAutofit/>
          </a:bodyPr>
          <a:lstStyle/>
          <a:p>
            <a:pPr marL="0" indent="0" algn="just">
              <a:buNone/>
            </a:pPr>
            <a:r>
              <a:rPr lang="es-MX" b="1" dirty="0" smtClean="0">
                <a:effectLst/>
              </a:rPr>
              <a:t>Pérdida del sentido de </a:t>
            </a:r>
            <a:r>
              <a:rPr lang="es-MX" b="1" dirty="0" smtClean="0"/>
              <a:t>nuestra</a:t>
            </a:r>
            <a:r>
              <a:rPr lang="es-MX" b="1" dirty="0" smtClean="0">
                <a:effectLst/>
              </a:rPr>
              <a:t> misión </a:t>
            </a:r>
            <a:r>
              <a:rPr lang="es-MX" b="1" dirty="0" smtClean="0"/>
              <a:t>genera naturalmente un debilitamiento del sentido y el compromiso apostólico</a:t>
            </a:r>
          </a:p>
          <a:p>
            <a:pPr marL="0" indent="0" algn="just">
              <a:buNone/>
            </a:pPr>
            <a:endParaRPr lang="es-MX" b="1" dirty="0" smtClean="0"/>
          </a:p>
          <a:p>
            <a:pPr marL="457200" lvl="1" indent="0" algn="ctr">
              <a:buNone/>
            </a:pPr>
            <a:r>
              <a:rPr lang="es-MX" sz="2400" b="1" dirty="0" smtClean="0"/>
              <a:t>Elementos potenciadores</a:t>
            </a:r>
          </a:p>
          <a:p>
            <a:pPr marL="914400" lvl="2" indent="0" algn="just">
              <a:buNone/>
            </a:pPr>
            <a:r>
              <a:rPr lang="es-MX" sz="2800" b="1" dirty="0" smtClean="0"/>
              <a:t>2.1.-El Clericalismo:</a:t>
            </a:r>
          </a:p>
          <a:p>
            <a:pPr lvl="3" algn="just">
              <a:buFont typeface="Wingdings" panose="05000000000000000000" pitchFamily="2" charset="2"/>
              <a:buChar char="q"/>
            </a:pPr>
            <a:r>
              <a:rPr lang="es-MX" dirty="0"/>
              <a:t> </a:t>
            </a:r>
            <a:r>
              <a:rPr lang="es-MX" dirty="0" smtClean="0"/>
              <a:t>Retroalimentación de los 2 actores </a:t>
            </a:r>
          </a:p>
          <a:p>
            <a:pPr lvl="3" algn="just">
              <a:buFont typeface="Wingdings" panose="05000000000000000000" pitchFamily="2" charset="2"/>
              <a:buChar char="q"/>
            </a:pPr>
            <a:r>
              <a:rPr lang="es-MX" dirty="0"/>
              <a:t> </a:t>
            </a:r>
            <a:r>
              <a:rPr lang="es-MX" dirty="0" smtClean="0"/>
              <a:t>Sucumbimos frente a la contaminación desde la Iglesia</a:t>
            </a:r>
          </a:p>
          <a:p>
            <a:pPr lvl="3" algn="just">
              <a:buFont typeface="Wingdings" panose="05000000000000000000" pitchFamily="2" charset="2"/>
              <a:buChar char="q"/>
            </a:pPr>
            <a:r>
              <a:rPr lang="es-MX" dirty="0"/>
              <a:t> </a:t>
            </a:r>
            <a:r>
              <a:rPr lang="es-MX" dirty="0" smtClean="0"/>
              <a:t>Experiencia de Familias sin Asesores Permanentes y con Asesores Permanentes (Caso </a:t>
            </a:r>
            <a:r>
              <a:rPr lang="es-MX" dirty="0" err="1" smtClean="0"/>
              <a:t>Valpo</a:t>
            </a:r>
            <a:r>
              <a:rPr lang="es-MX" dirty="0" smtClean="0"/>
              <a:t>)</a:t>
            </a:r>
          </a:p>
          <a:p>
            <a:pPr marL="1371600" lvl="3" indent="0" algn="just">
              <a:buNone/>
            </a:pPr>
            <a:endParaRPr lang="es-MX" dirty="0" smtClean="0"/>
          </a:p>
          <a:p>
            <a:pPr lvl="2" algn="just">
              <a:buFont typeface="Wingdings" panose="05000000000000000000" pitchFamily="2" charset="2"/>
              <a:buChar char="Ø"/>
            </a:pPr>
            <a:endParaRPr lang="es-MX" sz="2000" dirty="0" smtClean="0"/>
          </a:p>
          <a:p>
            <a:pPr marL="914400" lvl="2" indent="0">
              <a:buNone/>
            </a:pPr>
            <a:r>
              <a:rPr lang="es-CL" sz="1400" dirty="0" smtClean="0">
                <a:effectLst/>
              </a:rPr>
              <a:t/>
            </a:r>
            <a:br>
              <a:rPr lang="es-CL" sz="1400" dirty="0" smtClean="0">
                <a:effectLst/>
              </a:rPr>
            </a:br>
            <a:r>
              <a:rPr lang="es-CL" sz="1400" dirty="0" smtClean="0">
                <a:effectLst/>
              </a:rPr>
              <a:t/>
            </a:r>
            <a:br>
              <a:rPr lang="es-CL" sz="1400" dirty="0" smtClean="0">
                <a:effectLst/>
              </a:rPr>
            </a:br>
            <a:endParaRPr lang="es-CL" sz="1400" dirty="0"/>
          </a:p>
        </p:txBody>
      </p:sp>
    </p:spTree>
    <p:extLst>
      <p:ext uri="{BB962C8B-B14F-4D97-AF65-F5344CB8AC3E}">
        <p14:creationId xmlns:p14="http://schemas.microsoft.com/office/powerpoint/2010/main" val="2157406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blinds(horizontal)">
                                      <p:cBhvr>
                                        <p:cTn id="3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3510075338"/>
              </p:ext>
            </p:extLst>
          </p:nvPr>
        </p:nvGraphicFramePr>
        <p:xfrm>
          <a:off x="2221689" y="924440"/>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7897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253AF779-C547-4E0F-93DE-8FECEC3AC99B}"/>
                                            </p:graphicEl>
                                          </p:spTgt>
                                        </p:tgtEl>
                                        <p:attrNameLst>
                                          <p:attrName>style.visibility</p:attrName>
                                        </p:attrNameLst>
                                      </p:cBhvr>
                                      <p:to>
                                        <p:strVal val="visible"/>
                                      </p:to>
                                    </p:set>
                                    <p:animEffect transition="in" filter="fade">
                                      <p:cBhvr>
                                        <p:cTn id="7" dur="500"/>
                                        <p:tgtEl>
                                          <p:spTgt spid="4">
                                            <p:graphicEl>
                                              <a:dgm id="{253AF779-C547-4E0F-93DE-8FECEC3AC99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dgm id="{D3ABDC51-4D29-405F-9C80-05B3ED8D457A}"/>
                                            </p:graphicEl>
                                          </p:spTgt>
                                        </p:tgtEl>
                                        <p:attrNameLst>
                                          <p:attrName>style.visibility</p:attrName>
                                        </p:attrNameLst>
                                      </p:cBhvr>
                                      <p:to>
                                        <p:strVal val="visible"/>
                                      </p:to>
                                    </p:set>
                                    <p:animEffect transition="in" filter="fade">
                                      <p:cBhvr>
                                        <p:cTn id="12" dur="500"/>
                                        <p:tgtEl>
                                          <p:spTgt spid="4">
                                            <p:graphicEl>
                                              <a:dgm id="{D3ABDC51-4D29-405F-9C80-05B3ED8D457A}"/>
                                            </p:graphic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graphicEl>
                                              <a:dgm id="{4FF84764-72FD-4322-9B89-17AAC6C6C4AF}"/>
                                            </p:graphicEl>
                                          </p:spTgt>
                                        </p:tgtEl>
                                        <p:attrNameLst>
                                          <p:attrName>style.visibility</p:attrName>
                                        </p:attrNameLst>
                                      </p:cBhvr>
                                      <p:to>
                                        <p:strVal val="visible"/>
                                      </p:to>
                                    </p:set>
                                    <p:animEffect transition="in" filter="fade">
                                      <p:cBhvr>
                                        <p:cTn id="15" dur="500"/>
                                        <p:tgtEl>
                                          <p:spTgt spid="4">
                                            <p:graphicEl>
                                              <a:dgm id="{4FF84764-72FD-4322-9B89-17AAC6C6C4AF}"/>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graphicEl>
                                              <a:dgm id="{8FF1554C-D9AF-4781-8C64-B4D3F86BE5B3}"/>
                                            </p:graphicEl>
                                          </p:spTgt>
                                        </p:tgtEl>
                                        <p:attrNameLst>
                                          <p:attrName>style.visibility</p:attrName>
                                        </p:attrNameLst>
                                      </p:cBhvr>
                                      <p:to>
                                        <p:strVal val="visible"/>
                                      </p:to>
                                    </p:set>
                                    <p:animEffect transition="in" filter="fade">
                                      <p:cBhvr>
                                        <p:cTn id="20" dur="500"/>
                                        <p:tgtEl>
                                          <p:spTgt spid="4">
                                            <p:graphicEl>
                                              <a:dgm id="{8FF1554C-D9AF-4781-8C64-B4D3F86BE5B3}"/>
                                            </p:graphic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graphicEl>
                                              <a:dgm id="{03F81E82-CB49-4B5E-88A5-435C428DF127}"/>
                                            </p:graphicEl>
                                          </p:spTgt>
                                        </p:tgtEl>
                                        <p:attrNameLst>
                                          <p:attrName>style.visibility</p:attrName>
                                        </p:attrNameLst>
                                      </p:cBhvr>
                                      <p:to>
                                        <p:strVal val="visible"/>
                                      </p:to>
                                    </p:set>
                                    <p:animEffect transition="in" filter="fade">
                                      <p:cBhvr>
                                        <p:cTn id="23" dur="500"/>
                                        <p:tgtEl>
                                          <p:spTgt spid="4">
                                            <p:graphicEl>
                                              <a:dgm id="{03F81E82-CB49-4B5E-88A5-435C428DF127}"/>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graphicEl>
                                              <a:dgm id="{FAF26E24-1818-4DE1-8448-7691D2F65819}"/>
                                            </p:graphicEl>
                                          </p:spTgt>
                                        </p:tgtEl>
                                        <p:attrNameLst>
                                          <p:attrName>style.visibility</p:attrName>
                                        </p:attrNameLst>
                                      </p:cBhvr>
                                      <p:to>
                                        <p:strVal val="visible"/>
                                      </p:to>
                                    </p:set>
                                    <p:animEffect transition="in" filter="fade">
                                      <p:cBhvr>
                                        <p:cTn id="28" dur="500"/>
                                        <p:tgtEl>
                                          <p:spTgt spid="4">
                                            <p:graphicEl>
                                              <a:dgm id="{FAF26E24-1818-4DE1-8448-7691D2F65819}"/>
                                            </p:graphic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graphicEl>
                                              <a:dgm id="{E6D3D22C-CCBF-451C-B23E-226BD7B92166}"/>
                                            </p:graphicEl>
                                          </p:spTgt>
                                        </p:tgtEl>
                                        <p:attrNameLst>
                                          <p:attrName>style.visibility</p:attrName>
                                        </p:attrNameLst>
                                      </p:cBhvr>
                                      <p:to>
                                        <p:strVal val="visible"/>
                                      </p:to>
                                    </p:set>
                                    <p:animEffect transition="in" filter="fade">
                                      <p:cBhvr>
                                        <p:cTn id="31" dur="500"/>
                                        <p:tgtEl>
                                          <p:spTgt spid="4">
                                            <p:graphicEl>
                                              <a:dgm id="{E6D3D22C-CCBF-451C-B23E-226BD7B92166}"/>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4">
                                            <p:graphicEl>
                                              <a:dgm id="{DAE1201F-96D2-449A-B883-31EE8E2C52A7}"/>
                                            </p:graphicEl>
                                          </p:spTgt>
                                        </p:tgtEl>
                                        <p:attrNameLst>
                                          <p:attrName>style.visibility</p:attrName>
                                        </p:attrNameLst>
                                      </p:cBhvr>
                                      <p:to>
                                        <p:strVal val="visible"/>
                                      </p:to>
                                    </p:set>
                                    <p:animEffect transition="in" filter="fade">
                                      <p:cBhvr>
                                        <p:cTn id="36" dur="500"/>
                                        <p:tgtEl>
                                          <p:spTgt spid="4">
                                            <p:graphicEl>
                                              <a:dgm id="{DAE1201F-96D2-449A-B883-31EE8E2C52A7}"/>
                                            </p:graphic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4">
                                            <p:graphicEl>
                                              <a:dgm id="{88EACF07-8378-40C8-B099-54B476097425}"/>
                                            </p:graphicEl>
                                          </p:spTgt>
                                        </p:tgtEl>
                                        <p:attrNameLst>
                                          <p:attrName>style.visibility</p:attrName>
                                        </p:attrNameLst>
                                      </p:cBhvr>
                                      <p:to>
                                        <p:strVal val="visible"/>
                                      </p:to>
                                    </p:set>
                                    <p:animEffect transition="in" filter="fade">
                                      <p:cBhvr>
                                        <p:cTn id="39" dur="500"/>
                                        <p:tgtEl>
                                          <p:spTgt spid="4">
                                            <p:graphicEl>
                                              <a:dgm id="{88EACF07-8378-40C8-B099-54B47609742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95778" y="988498"/>
            <a:ext cx="10515600" cy="5595182"/>
          </a:xfrm>
        </p:spPr>
        <p:txBody>
          <a:bodyPr>
            <a:normAutofit lnSpcReduction="10000"/>
          </a:bodyPr>
          <a:lstStyle/>
          <a:p>
            <a:pPr marL="457200" lvl="1" indent="0" algn="just">
              <a:buNone/>
            </a:pPr>
            <a:r>
              <a:rPr lang="es-MX" sz="2800" b="1" dirty="0" smtClean="0"/>
              <a:t>2.2.-Sentido del Apostolado:</a:t>
            </a:r>
          </a:p>
          <a:p>
            <a:pPr lvl="2" algn="just"/>
            <a:r>
              <a:rPr lang="es-MX" sz="2400" dirty="0" smtClean="0"/>
              <a:t>Nace de la idea de ser Apóstol, de aquellos que renunciaron a todo por seguir a Cristo.</a:t>
            </a:r>
          </a:p>
          <a:p>
            <a:pPr lvl="2" algn="just"/>
            <a:r>
              <a:rPr lang="es-CL" sz="2400" dirty="0" smtClean="0">
                <a:effectLst/>
              </a:rPr>
              <a:t>En definitiva el apostolado significa, entrega, renuncia por los demás y no solo hacer bien lo que nos corresponde. </a:t>
            </a:r>
            <a:endParaRPr lang="es-CL" sz="2400" dirty="0" smtClean="0"/>
          </a:p>
          <a:p>
            <a:pPr lvl="3" algn="just"/>
            <a:r>
              <a:rPr lang="es-CL" sz="2000" dirty="0" smtClean="0">
                <a:effectLst/>
              </a:rPr>
              <a:t>“La caridad, que es como el alma de todo apostolado”. </a:t>
            </a:r>
            <a:r>
              <a:rPr lang="es-CL" sz="1400" dirty="0"/>
              <a:t>Pablo </a:t>
            </a:r>
            <a:r>
              <a:rPr lang="es-CL" sz="1400" dirty="0" smtClean="0"/>
              <a:t>VI </a:t>
            </a:r>
            <a:r>
              <a:rPr lang="es-CL" sz="1400" dirty="0" smtClean="0">
                <a:effectLst/>
              </a:rPr>
              <a:t>Sobre el apostolado de los laicos. </a:t>
            </a:r>
          </a:p>
          <a:p>
            <a:pPr lvl="3" algn="just"/>
            <a:r>
              <a:rPr lang="es-CL" sz="2000" dirty="0" smtClean="0">
                <a:effectLst/>
              </a:rPr>
              <a:t>“</a:t>
            </a:r>
            <a:r>
              <a:rPr lang="es-CL" sz="2000" b="1" dirty="0" smtClean="0">
                <a:effectLst/>
              </a:rPr>
              <a:t>Todo el ejercicio del apostolado nace de la caridad y de ella adquiere sus fuerzas, pero algunas obras, por su propia naturaleza, son aptas para ser la expresión viva de la misma caridad: Cristo Señor quiso que fueran señales de su misión mesiánica” </a:t>
            </a:r>
          </a:p>
          <a:p>
            <a:pPr marL="1371600" lvl="3" indent="0" algn="just">
              <a:buNone/>
            </a:pPr>
            <a:r>
              <a:rPr lang="es-CL" sz="1200" dirty="0"/>
              <a:t> </a:t>
            </a:r>
            <a:r>
              <a:rPr lang="es-CL" sz="1200" dirty="0" smtClean="0"/>
              <a:t>    </a:t>
            </a:r>
            <a:r>
              <a:rPr lang="es-CL" sz="1200" dirty="0" smtClean="0">
                <a:effectLst/>
              </a:rPr>
              <a:t>” Concilio Vaticano II </a:t>
            </a:r>
            <a:r>
              <a:rPr lang="es-CL" sz="1200" dirty="0" err="1" smtClean="0">
                <a:effectLst/>
              </a:rPr>
              <a:t>Apostolicam</a:t>
            </a:r>
            <a:r>
              <a:rPr lang="es-CL" sz="1200" dirty="0" smtClean="0">
                <a:effectLst/>
              </a:rPr>
              <a:t> </a:t>
            </a:r>
            <a:r>
              <a:rPr lang="es-CL" sz="1200" dirty="0" err="1" smtClean="0">
                <a:effectLst/>
              </a:rPr>
              <a:t>actuositatem</a:t>
            </a:r>
            <a:r>
              <a:rPr lang="es-CL" sz="1200" dirty="0" smtClean="0">
                <a:effectLst/>
              </a:rPr>
              <a:t>.”</a:t>
            </a:r>
          </a:p>
          <a:p>
            <a:pPr marL="1371600" lvl="3" indent="0" algn="just">
              <a:buNone/>
            </a:pPr>
            <a:endParaRPr lang="es-MX" sz="1200" dirty="0"/>
          </a:p>
          <a:p>
            <a:pPr lvl="2" algn="just"/>
            <a:r>
              <a:rPr lang="es-MX" sz="2000" dirty="0" smtClean="0"/>
              <a:t>Diferencia </a:t>
            </a:r>
            <a:r>
              <a:rPr lang="es-MX" sz="2000" dirty="0"/>
              <a:t>entre un buen Cristiano y un Apóstol</a:t>
            </a:r>
          </a:p>
          <a:p>
            <a:pPr lvl="2"/>
            <a:r>
              <a:rPr lang="es-MX" sz="2000" dirty="0"/>
              <a:t>Con hacerlo bien en mi familia </a:t>
            </a:r>
            <a:r>
              <a:rPr lang="es-MX" sz="2000" dirty="0" smtClean="0"/>
              <a:t>es suficiente. </a:t>
            </a:r>
            <a:r>
              <a:rPr lang="es-MX" sz="2000" dirty="0"/>
              <a:t>Si hay tiempo y espacio realizamos entonces el apostolado</a:t>
            </a:r>
            <a:endParaRPr lang="es-CL" sz="1200" dirty="0"/>
          </a:p>
        </p:txBody>
      </p:sp>
    </p:spTree>
    <p:extLst>
      <p:ext uri="{BB962C8B-B14F-4D97-AF65-F5344CB8AC3E}">
        <p14:creationId xmlns:p14="http://schemas.microsoft.com/office/powerpoint/2010/main" val="2615323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linds(horizont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blinds(horizontal)">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84310" y="306978"/>
            <a:ext cx="10018713" cy="1752599"/>
          </a:xfrm>
        </p:spPr>
        <p:txBody>
          <a:bodyPr/>
          <a:lstStyle/>
          <a:p>
            <a:r>
              <a:rPr lang="es-MX" b="1" dirty="0" smtClean="0"/>
              <a:t>Resumen</a:t>
            </a:r>
            <a:endParaRPr lang="es-CL" b="1" dirty="0"/>
          </a:p>
        </p:txBody>
      </p:sp>
      <p:sp>
        <p:nvSpPr>
          <p:cNvPr id="3" name="Marcador de contenido 2"/>
          <p:cNvSpPr>
            <a:spLocks noGrp="1"/>
          </p:cNvSpPr>
          <p:nvPr>
            <p:ph idx="1"/>
          </p:nvPr>
        </p:nvSpPr>
        <p:spPr>
          <a:xfrm>
            <a:off x="1691844" y="1489149"/>
            <a:ext cx="10018713" cy="3124201"/>
          </a:xfrm>
        </p:spPr>
        <p:txBody>
          <a:bodyPr>
            <a:normAutofit/>
          </a:bodyPr>
          <a:lstStyle/>
          <a:p>
            <a:r>
              <a:rPr lang="es-MX" dirty="0" smtClean="0"/>
              <a:t>Hemos transformado los medios en fines, diluyendo la misión trascendente de nuestro movimiento</a:t>
            </a:r>
            <a:r>
              <a:rPr lang="es-MX" dirty="0"/>
              <a:t> </a:t>
            </a:r>
            <a:r>
              <a:rPr lang="es-MX" dirty="0" smtClean="0"/>
              <a:t>y con ello el Apostolado.</a:t>
            </a:r>
          </a:p>
        </p:txBody>
      </p:sp>
      <p:sp>
        <p:nvSpPr>
          <p:cNvPr id="4" name="Rectángulo 3"/>
          <p:cNvSpPr/>
          <p:nvPr/>
        </p:nvSpPr>
        <p:spPr>
          <a:xfrm>
            <a:off x="3309257" y="4872191"/>
            <a:ext cx="6096000" cy="1323439"/>
          </a:xfrm>
          <a:prstGeom prst="rect">
            <a:avLst/>
          </a:prstGeom>
        </p:spPr>
        <p:style>
          <a:lnRef idx="0">
            <a:schemeClr val="accent1"/>
          </a:lnRef>
          <a:fillRef idx="3">
            <a:schemeClr val="accent1"/>
          </a:fillRef>
          <a:effectRef idx="3">
            <a:schemeClr val="accent1"/>
          </a:effectRef>
          <a:fontRef idx="minor">
            <a:schemeClr val="lt1"/>
          </a:fontRef>
        </p:style>
        <p:txBody>
          <a:bodyPr>
            <a:spAutoFit/>
          </a:bodyPr>
          <a:lstStyle/>
          <a:p>
            <a:pPr lvl="1"/>
            <a:r>
              <a:rPr lang="es-CL" sz="2000" b="1" dirty="0"/>
              <a:t>“El Evangelio invita ante todo a responder al Dios amante que nos salva, reconociéndolo en los demás y saliendo de nosotros mismos para buscar el bien de todos</a:t>
            </a:r>
            <a:r>
              <a:rPr lang="es-CL" sz="1400" b="1" dirty="0" smtClean="0"/>
              <a:t>. ” </a:t>
            </a:r>
            <a:r>
              <a:rPr lang="es-CL" sz="1400" b="1" dirty="0" err="1" smtClean="0"/>
              <a:t>Evangelii</a:t>
            </a:r>
            <a:r>
              <a:rPr lang="es-CL" sz="1400" b="1" dirty="0" smtClean="0"/>
              <a:t> </a:t>
            </a:r>
            <a:r>
              <a:rPr lang="es-CL" sz="1400" b="1" dirty="0" err="1" smtClean="0"/>
              <a:t>Gaudium</a:t>
            </a:r>
            <a:r>
              <a:rPr lang="es-CL" sz="1400" b="1" dirty="0" smtClean="0"/>
              <a:t> N° 39</a:t>
            </a:r>
            <a:endParaRPr lang="es-MX" sz="1400" b="1" dirty="0"/>
          </a:p>
        </p:txBody>
      </p:sp>
    </p:spTree>
    <p:extLst>
      <p:ext uri="{BB962C8B-B14F-4D97-AF65-F5344CB8AC3E}">
        <p14:creationId xmlns:p14="http://schemas.microsoft.com/office/powerpoint/2010/main" val="3352083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56206" y="746976"/>
            <a:ext cx="7602194" cy="4970665"/>
          </a:xfrm>
          <a:prstGeom prst="rect">
            <a:avLst/>
          </a:prstGeom>
        </p:spPr>
      </p:pic>
    </p:spTree>
    <p:extLst>
      <p:ext uri="{BB962C8B-B14F-4D97-AF65-F5344CB8AC3E}">
        <p14:creationId xmlns:p14="http://schemas.microsoft.com/office/powerpoint/2010/main" val="33673757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07037" y="1263202"/>
            <a:ext cx="10018713" cy="3124201"/>
          </a:xfrm>
        </p:spPr>
        <p:txBody>
          <a:bodyPr>
            <a:normAutofit/>
          </a:bodyPr>
          <a:lstStyle/>
          <a:p>
            <a:pPr marL="0" indent="0">
              <a:buNone/>
            </a:pPr>
            <a:r>
              <a:rPr lang="es-MX" sz="3200" b="1" dirty="0" smtClean="0"/>
              <a:t>Si somos fieles a nuestra misión… Si vivimos para servir</a:t>
            </a:r>
          </a:p>
          <a:p>
            <a:pPr marL="0" indent="0">
              <a:buNone/>
            </a:pPr>
            <a:r>
              <a:rPr lang="es-MX" sz="2800" b="1" dirty="0" smtClean="0"/>
              <a:t>“…esa luz al final del sendero,(Dios Amor) brillará como un sol (Solidaridad)</a:t>
            </a:r>
            <a:r>
              <a:rPr lang="es-CL" sz="2800" b="1" dirty="0" smtClean="0"/>
              <a:t> para </a:t>
            </a:r>
            <a:r>
              <a:rPr lang="es-MX" sz="2800" b="1" dirty="0" smtClean="0"/>
              <a:t>que ilumine el mundo entero”</a:t>
            </a:r>
            <a:endParaRPr lang="es-CL" sz="2800" b="1" dirty="0"/>
          </a:p>
        </p:txBody>
      </p:sp>
      <p:sp>
        <p:nvSpPr>
          <p:cNvPr id="4" name="Botón de acción: Personalizar 3">
            <a:hlinkClick r:id="rId2" action="ppaction://hlinkpres?slideindex=1&amp;slidetitle=Diapositiva 1" highlightClick="1"/>
          </p:cNvPr>
          <p:cNvSpPr/>
          <p:nvPr/>
        </p:nvSpPr>
        <p:spPr>
          <a:xfrm>
            <a:off x="5267459" y="4533362"/>
            <a:ext cx="927279" cy="643945"/>
          </a:xfrm>
          <a:prstGeom prst="actionButtonBlank">
            <a:avLst/>
          </a:prstGeom>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6484535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497918" y="2398218"/>
            <a:ext cx="6096000" cy="1261884"/>
          </a:xfrm>
          <a:prstGeom prst="rect">
            <a:avLst/>
          </a:prstGeom>
        </p:spPr>
        <p:txBody>
          <a:bodyPr>
            <a:spAutoFit/>
          </a:bodyPr>
          <a:lstStyle/>
          <a:p>
            <a:pPr algn="ctr"/>
            <a:r>
              <a:rPr lang="es-MX" sz="4400" b="1" dirty="0"/>
              <a:t>Frente a los Fines </a:t>
            </a:r>
            <a:br>
              <a:rPr lang="es-MX" sz="4400" b="1" dirty="0"/>
            </a:br>
            <a:r>
              <a:rPr lang="es-MX" sz="3200" b="1" dirty="0"/>
              <a:t>¿Inconsecuencia?</a:t>
            </a:r>
            <a:endParaRPr lang="es-CL" sz="4400" dirty="0"/>
          </a:p>
        </p:txBody>
      </p:sp>
    </p:spTree>
    <p:extLst>
      <p:ext uri="{BB962C8B-B14F-4D97-AF65-F5344CB8AC3E}">
        <p14:creationId xmlns:p14="http://schemas.microsoft.com/office/powerpoint/2010/main" val="230701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MX" b="1" dirty="0" smtClean="0"/>
              <a:t>FRENTE A LOS MEDIOS </a:t>
            </a:r>
            <a:br>
              <a:rPr lang="es-MX" b="1" dirty="0" smtClean="0"/>
            </a:br>
            <a:endParaRPr lang="es-CL" sz="3200" b="1" dirty="0"/>
          </a:p>
        </p:txBody>
      </p:sp>
      <p:sp>
        <p:nvSpPr>
          <p:cNvPr id="4" name="CuadroTexto 3"/>
          <p:cNvSpPr txBox="1"/>
          <p:nvPr/>
        </p:nvSpPr>
        <p:spPr>
          <a:xfrm>
            <a:off x="2279560" y="2871183"/>
            <a:ext cx="7946265" cy="523220"/>
          </a:xfrm>
          <a:prstGeom prst="rect">
            <a:avLst/>
          </a:prstGeom>
          <a:noFill/>
        </p:spPr>
        <p:txBody>
          <a:bodyPr wrap="square" rtlCol="0">
            <a:spAutoFit/>
          </a:bodyPr>
          <a:lstStyle/>
          <a:p>
            <a:r>
              <a:rPr lang="es-MX" sz="2800" dirty="0" smtClean="0"/>
              <a:t>Schoenstatt debe ser refundado cada 50 años. PK</a:t>
            </a:r>
            <a:endParaRPr lang="es-CL" sz="2800" dirty="0"/>
          </a:p>
        </p:txBody>
      </p:sp>
    </p:spTree>
    <p:extLst>
      <p:ext uri="{BB962C8B-B14F-4D97-AF65-F5344CB8AC3E}">
        <p14:creationId xmlns:p14="http://schemas.microsoft.com/office/powerpoint/2010/main" val="11472101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306810" y="2101417"/>
            <a:ext cx="10554266" cy="4351338"/>
          </a:xfrm>
        </p:spPr>
        <p:txBody>
          <a:bodyPr>
            <a:normAutofit lnSpcReduction="10000"/>
          </a:bodyPr>
          <a:lstStyle/>
          <a:p>
            <a:pPr marL="0" indent="0" algn="ctr">
              <a:buNone/>
            </a:pPr>
            <a:r>
              <a:rPr lang="es-MX" b="1" dirty="0" smtClean="0"/>
              <a:t>    La Autoeducación, la revisión y autocrítica como base para nuestro crecimiento y santificación solo la aceptamos en el orden personal, pero no en el corporativo</a:t>
            </a:r>
            <a:r>
              <a:rPr lang="es-MX" dirty="0" smtClean="0"/>
              <a:t>.</a:t>
            </a:r>
          </a:p>
          <a:p>
            <a:pPr marL="0" indent="0">
              <a:buNone/>
            </a:pPr>
            <a:endParaRPr lang="es-MX" dirty="0" smtClean="0"/>
          </a:p>
          <a:p>
            <a:pPr lvl="1">
              <a:buFont typeface="Wingdings" panose="05000000000000000000" pitchFamily="2" charset="2"/>
              <a:buChar char="Ø"/>
            </a:pPr>
            <a:r>
              <a:rPr lang="es-MX" sz="2800" dirty="0" smtClean="0"/>
              <a:t>Un Movimiento petrificado que no se abre a la revisión permanente y a su propia transformación no puede renovar NADA </a:t>
            </a:r>
          </a:p>
          <a:p>
            <a:pPr lvl="1">
              <a:buFont typeface="Wingdings" panose="05000000000000000000" pitchFamily="2" charset="2"/>
              <a:buChar char="Ø"/>
            </a:pPr>
            <a:endParaRPr lang="es-MX" sz="2800" dirty="0" smtClean="0"/>
          </a:p>
          <a:p>
            <a:pPr lvl="1">
              <a:buFont typeface="Wingdings" panose="05000000000000000000" pitchFamily="2" charset="2"/>
              <a:buChar char="Ø"/>
            </a:pPr>
            <a:r>
              <a:rPr lang="es-MX" sz="2800" dirty="0" smtClean="0"/>
              <a:t>Un Movimiento estático que no se mueve cae en el sedentarismo</a:t>
            </a:r>
          </a:p>
          <a:p>
            <a:pPr marL="0" indent="0">
              <a:buNone/>
            </a:pPr>
            <a:endParaRPr lang="es-MX" dirty="0" smtClean="0"/>
          </a:p>
          <a:p>
            <a:endParaRPr lang="es-MX" dirty="0" smtClean="0"/>
          </a:p>
          <a:p>
            <a:endParaRPr lang="es-MX" dirty="0"/>
          </a:p>
          <a:p>
            <a:endParaRPr lang="es-MX" dirty="0"/>
          </a:p>
        </p:txBody>
      </p:sp>
      <p:sp>
        <p:nvSpPr>
          <p:cNvPr id="2" name="Rectángulo 1"/>
          <p:cNvSpPr/>
          <p:nvPr/>
        </p:nvSpPr>
        <p:spPr>
          <a:xfrm>
            <a:off x="2659420" y="398102"/>
            <a:ext cx="7728847" cy="707886"/>
          </a:xfrm>
          <a:prstGeom prst="rect">
            <a:avLst/>
          </a:prstGeom>
        </p:spPr>
        <p:txBody>
          <a:bodyPr wrap="none">
            <a:spAutoFit/>
          </a:bodyPr>
          <a:lstStyle/>
          <a:p>
            <a:r>
              <a:rPr lang="es-MX" sz="4000" b="1" dirty="0"/>
              <a:t>Disposición y Tolerancia al Cambio</a:t>
            </a:r>
            <a:endParaRPr lang="es-CL" sz="4000" b="1" dirty="0"/>
          </a:p>
        </p:txBody>
      </p:sp>
    </p:spTree>
    <p:extLst>
      <p:ext uri="{BB962C8B-B14F-4D97-AF65-F5344CB8AC3E}">
        <p14:creationId xmlns:p14="http://schemas.microsoft.com/office/powerpoint/2010/main" val="420107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4"/>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53036" y="1326524"/>
            <a:ext cx="10895527" cy="4494727"/>
          </a:xfrm>
        </p:spPr>
        <p:txBody>
          <a:bodyPr>
            <a:normAutofit/>
          </a:bodyPr>
          <a:lstStyle/>
          <a:p>
            <a:pPr marL="457200" lvl="1" indent="0" algn="just">
              <a:buNone/>
            </a:pPr>
            <a:r>
              <a:rPr lang="es-CL" sz="2800" dirty="0" smtClean="0"/>
              <a:t> “Paso a expresarlo de una manera más tajante y clara: a la larga, </a:t>
            </a:r>
            <a:r>
              <a:rPr lang="es-CL" sz="2800" b="1" dirty="0" smtClean="0"/>
              <a:t>en la Iglesia sedentaria</a:t>
            </a:r>
            <a:r>
              <a:rPr lang="es-CL" sz="2800" dirty="0" smtClean="0"/>
              <a:t>, la fe se hará raquítica. La fe auténtica y sobrenatural acabará raquítica. ¿Por qué? Por la vida aburguesada, por una religiosidad aburguesada”</a:t>
            </a:r>
          </a:p>
          <a:p>
            <a:pPr marL="457200" lvl="1" indent="0" algn="just">
              <a:buNone/>
            </a:pPr>
            <a:r>
              <a:rPr lang="es-CL" sz="2800" dirty="0"/>
              <a:t>   </a:t>
            </a:r>
            <a:r>
              <a:rPr lang="es-CL" sz="1600" dirty="0" err="1"/>
              <a:t>PK</a:t>
            </a:r>
            <a:r>
              <a:rPr lang="es-CL" sz="1600" dirty="0"/>
              <a:t> Ejercicios para el Instituto de los Sacerdotes de Schoenstatt, noviembre 1966. Aparecido en </a:t>
            </a:r>
            <a:r>
              <a:rPr lang="es-CL" sz="1600" b="1" dirty="0"/>
              <a:t>La Renovación de la Iglesia</a:t>
            </a:r>
            <a:r>
              <a:rPr lang="es-CL" sz="1600" dirty="0"/>
              <a:t> </a:t>
            </a:r>
            <a:r>
              <a:rPr lang="es-CL" sz="1600" dirty="0" err="1"/>
              <a:t>Pag</a:t>
            </a:r>
            <a:r>
              <a:rPr lang="es-CL" sz="1600" dirty="0"/>
              <a:t>. 104</a:t>
            </a:r>
            <a:endParaRPr lang="es-CL" dirty="0" smtClean="0"/>
          </a:p>
          <a:p>
            <a:pPr marL="0" indent="0" algn="just">
              <a:buNone/>
            </a:pPr>
            <a:endParaRPr lang="es-CL" sz="3200" dirty="0"/>
          </a:p>
        </p:txBody>
      </p:sp>
    </p:spTree>
    <p:extLst>
      <p:ext uri="{BB962C8B-B14F-4D97-AF65-F5344CB8AC3E}">
        <p14:creationId xmlns:p14="http://schemas.microsoft.com/office/powerpoint/2010/main" val="3737820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30901" y="1014022"/>
            <a:ext cx="10418425" cy="5468101"/>
          </a:xfrm>
        </p:spPr>
        <p:txBody>
          <a:bodyPr>
            <a:noAutofit/>
          </a:bodyPr>
          <a:lstStyle/>
          <a:p>
            <a:pPr algn="just"/>
            <a:r>
              <a:rPr lang="es-CL" sz="2800" dirty="0" smtClean="0"/>
              <a:t> </a:t>
            </a:r>
            <a:r>
              <a:rPr lang="es-CL" sz="2800" b="1" dirty="0" smtClean="0"/>
              <a:t>..Y nuestro Sedentarismo Mental?</a:t>
            </a:r>
            <a:endParaRPr lang="es-CL" sz="2800" dirty="0" smtClean="0"/>
          </a:p>
          <a:p>
            <a:pPr lvl="1" algn="just">
              <a:buNone/>
            </a:pPr>
            <a:r>
              <a:rPr lang="es-CL" sz="2400" dirty="0" smtClean="0"/>
              <a:t>    “Sin descuidar la mirada retrospectiva significa abrazar los sólidos fundamentos de la Iglesia, ser inconmoviblemente fiel a la misión esencial de la Iglesia para todos los tiempos, tal como se la consideró en los comienzos y tal como fuera comunicada por el Espíritu Santo. </a:t>
            </a:r>
          </a:p>
          <a:p>
            <a:pPr lvl="1" algn="just">
              <a:buNone/>
            </a:pPr>
            <a:r>
              <a:rPr lang="es-CL" sz="2400" b="1" dirty="0" smtClean="0"/>
              <a:t>      Pero a la vez, significa orientarse con mayor conciencia por los acontecimientos realmente importantes, por las transformaciones que se operan en la época, por la novísima ribera de los tiempos. La consecuencia de ello será, por decirlo así, una especie de revolución, un fuerte movimiento en toda la Iglesia: abandonar una concepción exageradamente conservadora y poner proa hacia una concepción progresista” </a:t>
            </a:r>
          </a:p>
          <a:p>
            <a:pPr lvl="1" algn="just">
              <a:buNone/>
            </a:pPr>
            <a:endParaRPr lang="es-CL" sz="2400" dirty="0" smtClean="0"/>
          </a:p>
          <a:p>
            <a:pPr lvl="1" algn="just">
              <a:buNone/>
            </a:pPr>
            <a:r>
              <a:rPr lang="es-CL" sz="1600" dirty="0" smtClean="0"/>
              <a:t>     </a:t>
            </a:r>
            <a:r>
              <a:rPr lang="es-CL" sz="1600" dirty="0"/>
              <a:t>Padre </a:t>
            </a:r>
            <a:r>
              <a:rPr lang="es-CL" sz="1600" dirty="0" err="1"/>
              <a:t>Kentenich</a:t>
            </a:r>
            <a:r>
              <a:rPr lang="es-CL" sz="1600" dirty="0"/>
              <a:t> Conferencia para la Familia de Schoenstatt, 31 de diciembre de 1965. Aparecida en La Renovación de la Iglesia página 27.</a:t>
            </a:r>
            <a:endParaRPr lang="es-CL" sz="1600" dirty="0" smtClean="0"/>
          </a:p>
          <a:p>
            <a:pPr algn="just">
              <a:buNone/>
            </a:pPr>
            <a:endParaRPr lang="es-CL" sz="2800" dirty="0"/>
          </a:p>
        </p:txBody>
      </p:sp>
    </p:spTree>
    <p:extLst>
      <p:ext uri="{BB962C8B-B14F-4D97-AF65-F5344CB8AC3E}">
        <p14:creationId xmlns:p14="http://schemas.microsoft.com/office/powerpoint/2010/main" val="393598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iterate type="wd">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iterate type="wd">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4"/>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texto 4"/>
          <p:cNvSpPr txBox="1">
            <a:spLocks/>
          </p:cNvSpPr>
          <p:nvPr/>
        </p:nvSpPr>
        <p:spPr>
          <a:xfrm>
            <a:off x="1488671" y="893226"/>
            <a:ext cx="10515600" cy="15001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endParaRPr lang="es-CL" dirty="0" smtClean="0"/>
          </a:p>
          <a:p>
            <a:pPr marL="0" indent="0" algn="just">
              <a:buNone/>
            </a:pPr>
            <a:r>
              <a:rPr lang="es-MX" dirty="0" smtClean="0"/>
              <a:t>Papa Francisco:</a:t>
            </a:r>
            <a:endParaRPr lang="es-CL" dirty="0"/>
          </a:p>
          <a:p>
            <a:pPr marL="0" indent="0" algn="just">
              <a:buNone/>
            </a:pPr>
            <a:r>
              <a:rPr lang="es-CL" dirty="0" smtClean="0"/>
              <a:t>En su constante discernimiento, la Iglesia también puede llegar a reconocer costumbres propias no directamente ligadas al núcleo del Evangelio, algunas muy arraigadas a lo largo de la historia, que hoy ya no son interpretadas de la misma manera y cuyo mensaje no suele ser percibido adecuadamente. Pueden ser bellas, pero ahora no prestan el mismo servicio en orden a la transmisión del Evangelio. No tengamos miedo de revisarlas. Del mismo modo, hay normas o preceptos eclesiales que pueden haber sido muy eficaces en otras épocas pero que ya no tienen la misma fuerza educativa como cauces de vida. </a:t>
            </a:r>
          </a:p>
          <a:p>
            <a:pPr marL="0" indent="0" algn="just">
              <a:buNone/>
            </a:pPr>
            <a:r>
              <a:rPr lang="es-CL" sz="2000" dirty="0" err="1"/>
              <a:t>Evangelii</a:t>
            </a:r>
            <a:r>
              <a:rPr lang="es-CL" sz="2000" dirty="0"/>
              <a:t> </a:t>
            </a:r>
            <a:r>
              <a:rPr lang="es-CL" sz="2000" dirty="0" err="1"/>
              <a:t>Gaudium</a:t>
            </a:r>
            <a:r>
              <a:rPr lang="es-CL" sz="2000" dirty="0"/>
              <a:t> N°43</a:t>
            </a:r>
            <a:r>
              <a:rPr lang="es-CL" sz="2000" dirty="0" smtClean="0"/>
              <a:t>. </a:t>
            </a:r>
            <a:endParaRPr lang="es-CL" sz="2000" dirty="0"/>
          </a:p>
        </p:txBody>
      </p:sp>
    </p:spTree>
    <p:extLst>
      <p:ext uri="{BB962C8B-B14F-4D97-AF65-F5344CB8AC3E}">
        <p14:creationId xmlns:p14="http://schemas.microsoft.com/office/powerpoint/2010/main" val="1655419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MX" dirty="0" smtClean="0"/>
              <a:t>Consecuencias</a:t>
            </a:r>
            <a:r>
              <a:rPr lang="es-CL" dirty="0" smtClean="0"/>
              <a:t/>
            </a:r>
            <a:br>
              <a:rPr lang="es-CL" dirty="0" smtClean="0"/>
            </a:br>
            <a:endParaRPr lang="es-CL" dirty="0"/>
          </a:p>
        </p:txBody>
      </p:sp>
    </p:spTree>
    <p:extLst>
      <p:ext uri="{BB962C8B-B14F-4D97-AF65-F5344CB8AC3E}">
        <p14:creationId xmlns:p14="http://schemas.microsoft.com/office/powerpoint/2010/main" val="33136418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TC103457496[[fn=Paralaje]]</Template>
  <TotalTime>3941</TotalTime>
  <Words>2257</Words>
  <Application>Microsoft Office PowerPoint</Application>
  <PresentationFormat>Panorámica</PresentationFormat>
  <Paragraphs>147</Paragraphs>
  <Slides>34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34</vt:i4>
      </vt:variant>
    </vt:vector>
  </HeadingPairs>
  <TitlesOfParts>
    <vt:vector size="39" baseType="lpstr">
      <vt:lpstr>Arial</vt:lpstr>
      <vt:lpstr>Calibri</vt:lpstr>
      <vt:lpstr>Corbel</vt:lpstr>
      <vt:lpstr>Wingdings</vt:lpstr>
      <vt:lpstr>Parallax</vt:lpstr>
      <vt:lpstr>Presentación de PowerPoint</vt:lpstr>
      <vt:lpstr>¿Inconsecuencia y/o Inconsistencia?</vt:lpstr>
      <vt:lpstr>Presentación de PowerPoint</vt:lpstr>
      <vt:lpstr>FRENTE A LOS MEDIOS  </vt:lpstr>
      <vt:lpstr>Presentación de PowerPoint</vt:lpstr>
      <vt:lpstr>Presentación de PowerPoint</vt:lpstr>
      <vt:lpstr>Presentación de PowerPoint</vt:lpstr>
      <vt:lpstr>Presentación de PowerPoint</vt:lpstr>
      <vt:lpstr>Consecuencias </vt:lpstr>
      <vt:lpstr> </vt:lpstr>
      <vt:lpstr>Presentación de PowerPoint</vt:lpstr>
      <vt:lpstr>Presentación de PowerPoint</vt:lpstr>
      <vt:lpstr>Presentación de PowerPoint</vt:lpstr>
      <vt:lpstr>Presentación de PowerPoint</vt:lpstr>
      <vt:lpstr>2.- La relación con Nuestro Padre Fundador        </vt:lpstr>
      <vt:lpstr>2.2.-Su Actitud de vida….</vt:lpstr>
      <vt:lpstr>Resumen</vt:lpstr>
      <vt:lpstr>Presentación de PowerPoint</vt:lpstr>
      <vt:lpstr>FRENTE A LOS FINES    </vt:lpstr>
      <vt:lpstr>Confusión entre Fines y Medios</vt:lpstr>
      <vt:lpstr>Presentación de PowerPoint</vt:lpstr>
      <vt:lpstr>Presentación de PowerPoint</vt:lpstr>
      <vt:lpstr>Presentación de PowerPoint</vt:lpstr>
      <vt:lpstr>Presentación de PowerPoint</vt:lpstr>
      <vt:lpstr>Presentación de PowerPoint</vt:lpstr>
      <vt:lpstr>Presentación de PowerPoint</vt:lpstr>
      <vt:lpstr>1.- Falta de claridad frente a la misión</vt:lpstr>
      <vt:lpstr>El Padre ya percibió algo el 67….</vt:lpstr>
      <vt:lpstr>2.-Un Movimiento Apostólico con pocos Apóstoles</vt:lpstr>
      <vt:lpstr>Presentación de PowerPoint</vt:lpstr>
      <vt:lpstr>Resumen</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¿Incosecuencia o inconsistencia?</dc:title>
  <dc:creator>Patricio Young</dc:creator>
  <cp:lastModifiedBy>Patricio Young</cp:lastModifiedBy>
  <cp:revision>105</cp:revision>
  <dcterms:created xsi:type="dcterms:W3CDTF">2014-03-30T23:07:40Z</dcterms:created>
  <dcterms:modified xsi:type="dcterms:W3CDTF">2014-04-26T03:45:00Z</dcterms:modified>
</cp:coreProperties>
</file>